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1053" r:id="rId2"/>
    <p:sldId id="1971" r:id="rId3"/>
    <p:sldId id="449" r:id="rId4"/>
    <p:sldId id="450" r:id="rId5"/>
    <p:sldId id="1674" r:id="rId6"/>
    <p:sldId id="1676" r:id="rId7"/>
    <p:sldId id="1037" r:id="rId8"/>
    <p:sldId id="1675" r:id="rId9"/>
    <p:sldId id="513" r:id="rId10"/>
    <p:sldId id="1023" r:id="rId11"/>
    <p:sldId id="1035" r:id="rId12"/>
    <p:sldId id="1034" r:id="rId13"/>
    <p:sldId id="1041" r:id="rId14"/>
    <p:sldId id="1973" r:id="rId15"/>
    <p:sldId id="1974" r:id="rId16"/>
    <p:sldId id="1305" r:id="rId17"/>
    <p:sldId id="1975" r:id="rId18"/>
    <p:sldId id="1976" r:id="rId19"/>
    <p:sldId id="1977" r:id="rId20"/>
    <p:sldId id="1978" r:id="rId21"/>
    <p:sldId id="1979" r:id="rId22"/>
    <p:sldId id="1982" r:id="rId23"/>
    <p:sldId id="1984" r:id="rId24"/>
    <p:sldId id="1970" r:id="rId25"/>
    <p:sldId id="1981" r:id="rId26"/>
    <p:sldId id="1980" r:id="rId27"/>
    <p:sldId id="1673" r:id="rId28"/>
    <p:sldId id="274" r:id="rId29"/>
    <p:sldId id="1985" r:id="rId30"/>
    <p:sldId id="1986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E"/>
    <a:srgbClr val="FF3228"/>
    <a:srgbClr val="4A4A46"/>
    <a:srgbClr val="E8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2" autoAdjust="0"/>
    <p:restoredTop sz="85442" autoAdjust="0"/>
  </p:normalViewPr>
  <p:slideViewPr>
    <p:cSldViewPr snapToGrid="0">
      <p:cViewPr varScale="1">
        <p:scale>
          <a:sx n="86" d="100"/>
          <a:sy n="86" d="100"/>
        </p:scale>
        <p:origin x="5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9623-8761-4905-9CF0-4CE4EC0AB273}" type="datetimeFigureOut">
              <a:rPr lang="es-ES" smtClean="0"/>
              <a:t>09/11/2021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AE902-1640-4D30-8089-712F641005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69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65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94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6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142012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9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1411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solución planteada emula un sistema GMAO, software especializado para la gestión de los servicios de limpieza (GNAO) completando con subsistemas </a:t>
            </a:r>
            <a:r>
              <a:rPr lang="es-ES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permitan extender la monitorización y auditoría de los servicios (incorporando controles automáticos de realización de los servicios, calidad de aire o sistemas de desinfección automatizados). Permitirá de forma no exhaustiva: Gestión de activos de limpieza, stock y compras. Planificación, programación y auditoría de los servicios de limpieza de mantenimiento o excepcionales, incluyendo solicitudes y órdenes de trabajo. Gestión de recursos humanos internos, subcontratas, costes de los servicios y del cumplimiento normativo en seguridad.</a:t>
            </a:r>
            <a:endParaRPr lang="es-E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AE902-1640-4D30-8089-712F641005C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5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5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5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 userDrawn="1"/>
        </p:nvCxnSpPr>
        <p:spPr>
          <a:xfrm>
            <a:off x="-59267" y="6309320"/>
            <a:ext cx="12251267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3059D8-4ED2-BA48-9CC9-75FF1504EE6A}"/>
              </a:ext>
            </a:extLst>
          </p:cNvPr>
          <p:cNvCxnSpPr>
            <a:cxnSpLocks/>
          </p:cNvCxnSpPr>
          <p:nvPr userDrawn="1"/>
        </p:nvCxnSpPr>
        <p:spPr>
          <a:xfrm>
            <a:off x="4608397" y="827340"/>
            <a:ext cx="2920621" cy="0"/>
          </a:xfrm>
          <a:prstGeom prst="line">
            <a:avLst/>
          </a:prstGeom>
          <a:ln w="9525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89C1A32-7239-4D4E-A89B-DFF07309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74" y="365126"/>
            <a:ext cx="6718852" cy="46221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A4A46"/>
                </a:solidFill>
                <a:latin typeface="GeoSlab703 Lt BT Light" panose="02060403020205020403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A240B2-6FA6-694F-B360-60078FEE2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4232E-FD0F-4E3B-ACC5-C2073D7F6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2" y="6375667"/>
            <a:ext cx="1619256" cy="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9A52-DE95-49AD-B899-F2743F82BC41}" type="datetimeFigureOut">
              <a:rPr lang="es-ES" smtClean="0"/>
              <a:t>09/11/2021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864D-504D-47D0-86AB-03ECA5F32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07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BA92-5784-4FBA-9D06-2CF10E73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4BF175-4392-46AD-BA79-E8B18D94D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BD708-146A-476E-8330-4D4C759B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1B6D-50E8-4489-BF09-AC2752AA21B1}" type="datetimeFigureOut">
              <a:rPr lang="es-ES" smtClean="0"/>
              <a:t>09/11/2021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D2154-2068-4522-A24F-B3AD201E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9B724-314A-423C-898D-F3564822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15746-4E43-4441-B9E1-F34B229BBE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8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D952-22B6-4A21-A164-DA450979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8566C-0E74-4860-BC72-C4E16F2B3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47" y="6348546"/>
            <a:ext cx="1258995" cy="50945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BFD40C-3829-4F84-B5F6-95481457B2D9}"/>
              </a:ext>
            </a:extLst>
          </p:cNvPr>
          <p:cNvCxnSpPr/>
          <p:nvPr userDrawn="1"/>
        </p:nvCxnSpPr>
        <p:spPr>
          <a:xfrm flipH="1">
            <a:off x="251604" y="6365303"/>
            <a:ext cx="11688792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E6FA38-6F89-44B0-8EF9-A78E6F862EEE}"/>
              </a:ext>
            </a:extLst>
          </p:cNvPr>
          <p:cNvCxnSpPr/>
          <p:nvPr userDrawn="1"/>
        </p:nvCxnSpPr>
        <p:spPr>
          <a:xfrm>
            <a:off x="10722634" y="6461235"/>
            <a:ext cx="0" cy="27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975E490-B7B8-48B9-A55E-8D12E5D95F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0547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147548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03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52655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65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31083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294954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24747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sp>
        <p:nvSpPr>
          <p:cNvPr id="5" name="Rectángulo 4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349685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1" r:id="rId4"/>
    <p:sldLayoutId id="2147483656" r:id="rId5"/>
    <p:sldLayoutId id="2147483659" r:id="rId6"/>
    <p:sldLayoutId id="2147483652" r:id="rId7"/>
    <p:sldLayoutId id="2147483657" r:id="rId8"/>
    <p:sldLayoutId id="2147483660" r:id="rId9"/>
    <p:sldLayoutId id="2147483650" r:id="rId10"/>
    <p:sldLayoutId id="2147483661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6.png"/><Relationship Id="rId5" Type="http://schemas.openxmlformats.org/officeDocument/2006/relationships/image" Target="../media/image131.png"/><Relationship Id="rId10" Type="http://schemas.openxmlformats.org/officeDocument/2006/relationships/image" Target="../media/image136.jpe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jpe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emf"/><Relationship Id="rId17" Type="http://schemas.openxmlformats.org/officeDocument/2006/relationships/image" Target="../media/image152.sv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jpe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11" Type="http://schemas.openxmlformats.org/officeDocument/2006/relationships/image" Target="../media/image146.em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emf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emf"/><Relationship Id="rId19" Type="http://schemas.openxmlformats.org/officeDocument/2006/relationships/image" Target="../media/image154.jpg"/><Relationship Id="rId31" Type="http://schemas.openxmlformats.org/officeDocument/2006/relationships/image" Target="../media/image16.png"/><Relationship Id="rId4" Type="http://schemas.openxmlformats.org/officeDocument/2006/relationships/image" Target="../media/image139.png"/><Relationship Id="rId9" Type="http://schemas.openxmlformats.org/officeDocument/2006/relationships/image" Target="../media/image144.emf"/><Relationship Id="rId14" Type="http://schemas.openxmlformats.org/officeDocument/2006/relationships/image" Target="../media/image149.emf"/><Relationship Id="rId22" Type="http://schemas.openxmlformats.org/officeDocument/2006/relationships/image" Target="../media/image157.jpeg"/><Relationship Id="rId27" Type="http://schemas.openxmlformats.org/officeDocument/2006/relationships/image" Target="../media/image162.png"/><Relationship Id="rId30" Type="http://schemas.openxmlformats.org/officeDocument/2006/relationships/image" Target="../media/image16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26" Type="http://schemas.openxmlformats.org/officeDocument/2006/relationships/image" Target="../media/image190.png"/><Relationship Id="rId3" Type="http://schemas.openxmlformats.org/officeDocument/2006/relationships/image" Target="../media/image167.jpg"/><Relationship Id="rId21" Type="http://schemas.openxmlformats.org/officeDocument/2006/relationships/image" Target="../media/image185.emf"/><Relationship Id="rId7" Type="http://schemas.openxmlformats.org/officeDocument/2006/relationships/image" Target="../media/image171.png"/><Relationship Id="rId12" Type="http://schemas.openxmlformats.org/officeDocument/2006/relationships/image" Target="../media/image176.svg"/><Relationship Id="rId17" Type="http://schemas.openxmlformats.org/officeDocument/2006/relationships/image" Target="../media/image181.emf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jpeg"/><Relationship Id="rId20" Type="http://schemas.openxmlformats.org/officeDocument/2006/relationships/image" Target="../media/image184.emf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0.jp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emf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jpeg"/><Relationship Id="rId4" Type="http://schemas.openxmlformats.org/officeDocument/2006/relationships/image" Target="../media/image168.emf"/><Relationship Id="rId9" Type="http://schemas.openxmlformats.org/officeDocument/2006/relationships/image" Target="../media/image173.png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Relationship Id="rId27" Type="http://schemas.openxmlformats.org/officeDocument/2006/relationships/image" Target="../media/image191.png"/><Relationship Id="rId3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jpe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5.sv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svg"/><Relationship Id="rId4" Type="http://schemas.openxmlformats.org/officeDocument/2006/relationships/image" Target="../media/image213.svg"/><Relationship Id="rId9" Type="http://schemas.openxmlformats.org/officeDocument/2006/relationships/image" Target="../media/image218.png"/><Relationship Id="rId14" Type="http://schemas.openxmlformats.org/officeDocument/2006/relationships/image" Target="../media/image2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3" Type="http://schemas.openxmlformats.org/officeDocument/2006/relationships/image" Target="../media/image228.sv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35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hyperlink" Target="https://github.com/FIWARE/tutorials.Historic-Context-Flume" TargetMode="External"/><Relationship Id="rId7" Type="http://schemas.openxmlformats.org/officeDocument/2006/relationships/image" Target="../media/image240.jpeg"/><Relationship Id="rId2" Type="http://schemas.openxmlformats.org/officeDocument/2006/relationships/hyperlink" Target="https://fiware-tutorials.readthedocs.io/en/latest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jpe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png"/><Relationship Id="rId11" Type="http://schemas.openxmlformats.org/officeDocument/2006/relationships/image" Target="../media/image253.jpe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jpe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63" Type="http://schemas.openxmlformats.org/officeDocument/2006/relationships/image" Target="../media/image92.svg"/><Relationship Id="rId68" Type="http://schemas.openxmlformats.org/officeDocument/2006/relationships/image" Target="../media/image97.png"/><Relationship Id="rId76" Type="http://schemas.openxmlformats.org/officeDocument/2006/relationships/image" Target="../media/image105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3" Type="http://schemas.openxmlformats.org/officeDocument/2006/relationships/image" Target="../media/image82.svg"/><Relationship Id="rId58" Type="http://schemas.openxmlformats.org/officeDocument/2006/relationships/image" Target="../media/image87.png"/><Relationship Id="rId66" Type="http://schemas.openxmlformats.org/officeDocument/2006/relationships/image" Target="../media/image95.png"/><Relationship Id="rId74" Type="http://schemas.openxmlformats.org/officeDocument/2006/relationships/image" Target="../media/image103.png"/><Relationship Id="rId79" Type="http://schemas.openxmlformats.org/officeDocument/2006/relationships/image" Target="../media/image108.svg"/><Relationship Id="rId5" Type="http://schemas.openxmlformats.org/officeDocument/2006/relationships/image" Target="../media/image34.svg"/><Relationship Id="rId61" Type="http://schemas.openxmlformats.org/officeDocument/2006/relationships/image" Target="../media/image90.svg"/><Relationship Id="rId82" Type="http://schemas.openxmlformats.org/officeDocument/2006/relationships/image" Target="../media/image16.pn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sv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81" Type="http://schemas.openxmlformats.org/officeDocument/2006/relationships/image" Target="../media/image110.sv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69" Type="http://schemas.openxmlformats.org/officeDocument/2006/relationships/image" Target="../media/image98.svg"/><Relationship Id="rId77" Type="http://schemas.openxmlformats.org/officeDocument/2006/relationships/image" Target="../media/image106.svg"/><Relationship Id="rId8" Type="http://schemas.openxmlformats.org/officeDocument/2006/relationships/image" Target="../media/image37.emf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80" Type="http://schemas.openxmlformats.org/officeDocument/2006/relationships/image" Target="../media/image109.png"/><Relationship Id="rId3" Type="http://schemas.openxmlformats.org/officeDocument/2006/relationships/image" Target="../media/image3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svg"/><Relationship Id="rId67" Type="http://schemas.openxmlformats.org/officeDocument/2006/relationships/image" Target="../media/image96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image" Target="../media/image10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svg"/><Relationship Id="rId57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5" Type="http://schemas.openxmlformats.org/officeDocument/2006/relationships/image" Target="../media/image115.png"/><Relationship Id="rId10" Type="http://schemas.openxmlformats.org/officeDocument/2006/relationships/image" Target="../media/image123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3558AC-57DA-DF49-B4B6-0ACD47019224}"/>
              </a:ext>
            </a:extLst>
          </p:cNvPr>
          <p:cNvSpPr/>
          <p:nvPr/>
        </p:nvSpPr>
        <p:spPr>
          <a:xfrm>
            <a:off x="-27298" y="1302082"/>
            <a:ext cx="12219296" cy="83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22216B-B839-B34A-AD79-3CA5D8C58823}"/>
              </a:ext>
            </a:extLst>
          </p:cNvPr>
          <p:cNvSpPr txBox="1">
            <a:spLocks/>
          </p:cNvSpPr>
          <p:nvPr/>
        </p:nvSpPr>
        <p:spPr>
          <a:xfrm>
            <a:off x="0" y="1518078"/>
            <a:ext cx="12191998" cy="502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 dirty="0">
                <a:solidFill>
                  <a:srgbClr val="4A4A46"/>
                </a:solidFill>
                <a:latin typeface="Myriad Pro" panose="020B0503030403020204" pitchFamily="34" charset="0"/>
              </a:rPr>
              <a:t>Nunsys pone siempre el foco en el cliente y para ellos hemos logrado las siguientes certificaciones que avalan la calidad de nuestros servicios.</a:t>
            </a:r>
          </a:p>
          <a:p>
            <a:pPr algn="ctr">
              <a:lnSpc>
                <a:spcPct val="150000"/>
              </a:lnSpc>
            </a:pPr>
            <a:endParaRPr lang="es-ES" sz="1600" dirty="0">
              <a:solidFill>
                <a:srgbClr val="4A4A46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E441C3-FC36-1045-B996-D82768EC369E}"/>
              </a:ext>
            </a:extLst>
          </p:cNvPr>
          <p:cNvCxnSpPr>
            <a:cxnSpLocks/>
          </p:cNvCxnSpPr>
          <p:nvPr/>
        </p:nvCxnSpPr>
        <p:spPr>
          <a:xfrm>
            <a:off x="-27296" y="1302082"/>
            <a:ext cx="12219296" cy="0"/>
          </a:xfrm>
          <a:prstGeom prst="line">
            <a:avLst/>
          </a:prstGeom>
          <a:ln w="9525">
            <a:solidFill>
              <a:srgbClr val="4A4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0AF9B114-6A54-F54A-B22C-D130D3AD024B}"/>
              </a:ext>
            </a:extLst>
          </p:cNvPr>
          <p:cNvGrpSpPr/>
          <p:nvPr/>
        </p:nvGrpSpPr>
        <p:grpSpPr>
          <a:xfrm>
            <a:off x="987669" y="2496604"/>
            <a:ext cx="10216662" cy="3517273"/>
            <a:chOff x="1060671" y="2744977"/>
            <a:chExt cx="10216662" cy="351727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A575BD-80D0-F74A-845C-D69A1CAD1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903" y="3495838"/>
              <a:ext cx="16988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9001:2015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 Calidad</a:t>
              </a:r>
            </a:p>
          </p:txBody>
        </p:sp>
        <p:pic>
          <p:nvPicPr>
            <p:cNvPr id="11" name="Picture 2" descr="https://www.nunsys.com/wp-content/uploads/2019/07/iso-14001-2015-anab-accreditation-300x162.jpg">
              <a:extLst>
                <a:ext uri="{FF2B5EF4-FFF2-40B4-BE49-F238E27FC236}">
                  <a16:creationId xmlns:a16="http://schemas.microsoft.com/office/drawing/2014/main" id="{30F5E4C1-C59A-A84B-9B33-DE27A1FC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853" y="2744977"/>
              <a:ext cx="1250527" cy="67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2CC2642-D730-A04D-AF3D-995BB943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6" y="4335033"/>
              <a:ext cx="608729" cy="1012928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5C278F8-CC4D-0A49-A01F-5F58527A6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671" y="5426423"/>
              <a:ext cx="19288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27001:2013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Procesos de formación y  consultoría tecnológica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0B68E6A-0762-B647-9F41-551119EC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749" y="4335033"/>
              <a:ext cx="608729" cy="1012928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17A702B-4F49-8D48-9E7B-79371722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140" y="5431253"/>
              <a:ext cx="21111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20000-1:2011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servicio de administración / soporte de sistemas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40D36CD-1A14-1E40-A054-F97A949B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088" y="2744977"/>
              <a:ext cx="1236437" cy="675285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8C69664-4E7E-C045-A68A-CDBDEB87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672" y="349838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14001:2015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Medio Ambiente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A379C78-B555-8D45-B3F0-CB6DE85F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614" y="2744977"/>
              <a:ext cx="672007" cy="67528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0FB14F2-7B0A-8B48-8E90-E49AAFCB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58" y="349583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de Conformidad con 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ENS-0028/19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6703406-6E37-414B-BAC4-32AF7283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71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Inscripción Rolece 2017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7CFEBA9-D008-1D47-AA99-2641B0FD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1074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GVA Reg. Contratistas 2017</a:t>
              </a:r>
              <a:endParaRPr kumimoji="0" lang="es-ES" alt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B0B36E4-6D47-DB4E-B00D-9D089537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5661" y="2822022"/>
              <a:ext cx="1586920" cy="52119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2E0A77-8E0B-764D-AEE6-1F1859B4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318" y="2846269"/>
              <a:ext cx="1624322" cy="4727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ED4C11B-9890-6E48-9D40-E0D95B2F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138" y="5800668"/>
              <a:ext cx="1928848" cy="4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SECRET</a:t>
              </a:r>
              <a:endParaRPr kumimoji="0" lang="es-ES" alt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2B691F0-0B13-3F46-82A2-67F989D5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2615" y="4450975"/>
              <a:ext cx="1268552" cy="777211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C088612-C172-E947-985D-DD560DCA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210" y="5426422"/>
              <a:ext cx="19288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Centro de Gestión de Incidentes Informáticos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DB22C544-4CE0-8F47-AAFF-5F6896E9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8728" y="4445204"/>
              <a:ext cx="1241751" cy="759344"/>
            </a:xfrm>
            <a:prstGeom prst="rect">
              <a:avLst/>
            </a:prstGeom>
          </p:spPr>
        </p:pic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6F61A71-2C50-E740-B258-5F3EA9444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0445" y="5426422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Política de Calidad y Medioambiente</a:t>
              </a:r>
            </a:p>
          </p:txBody>
        </p:sp>
        <p:pic>
          <p:nvPicPr>
            <p:cNvPr id="29" name="Picture 4" descr="Resultado de imagen de nato secret logo">
              <a:extLst>
                <a:ext uri="{FF2B5EF4-FFF2-40B4-BE49-F238E27FC236}">
                  <a16:creationId xmlns:a16="http://schemas.microsoft.com/office/drawing/2014/main" id="{54D3F7D1-68D1-9A4B-870D-58F6417C8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38" y="4413494"/>
              <a:ext cx="962083" cy="143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02078A-45B1-4317-9C75-0C8A9484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1" y="281925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Certificaciones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43C08F-B52A-4111-988A-D1BA3EA2DB74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C70688A-790E-4F7D-B0AB-FE73C6601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9" name="Picture 44" descr="Resultado de imagen de paco martinez">
            <a:extLst>
              <a:ext uri="{FF2B5EF4-FFF2-40B4-BE49-F238E27FC236}">
                <a16:creationId xmlns:a16="http://schemas.microsoft.com/office/drawing/2014/main" id="{C8EAC9D7-B901-BB4C-BB29-CDBD9660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62" y="7151463"/>
            <a:ext cx="1303521" cy="4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Imagen 9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06A049B-BFD2-054C-BE17-1C09F805F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5142988"/>
            <a:ext cx="1073573" cy="1073573"/>
          </a:xfrm>
          <a:prstGeom prst="rect">
            <a:avLst/>
          </a:prstGeom>
        </p:spPr>
      </p:pic>
      <p:pic>
        <p:nvPicPr>
          <p:cNvPr id="92" name="Imagen 9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E1D24C5-A930-664D-8F64-05979EA2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42" y="2661814"/>
            <a:ext cx="747713" cy="1033489"/>
          </a:xfrm>
          <a:prstGeom prst="rect">
            <a:avLst/>
          </a:prstGeom>
        </p:spPr>
      </p:pic>
      <p:pic>
        <p:nvPicPr>
          <p:cNvPr id="93" name="Imagen 9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311BF2-10E1-5342-9F00-3ADC152C3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5" y="2593840"/>
            <a:ext cx="2008528" cy="1129797"/>
          </a:xfrm>
          <a:prstGeom prst="rect">
            <a:avLst/>
          </a:prstGeom>
        </p:spPr>
      </p:pic>
      <p:pic>
        <p:nvPicPr>
          <p:cNvPr id="123" name="Imagen 12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A73826E-50A9-0B4B-B863-2261753041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3" y="1900152"/>
            <a:ext cx="1127364" cy="473845"/>
          </a:xfrm>
          <a:prstGeom prst="rect">
            <a:avLst/>
          </a:prstGeom>
        </p:spPr>
      </p:pic>
      <p:pic>
        <p:nvPicPr>
          <p:cNvPr id="124" name="Imagen 123" descr="Logotipo&#10;&#10;Descripción generada automáticamente">
            <a:extLst>
              <a:ext uri="{FF2B5EF4-FFF2-40B4-BE49-F238E27FC236}">
                <a16:creationId xmlns:a16="http://schemas.microsoft.com/office/drawing/2014/main" id="{F418E7A5-3CA6-0146-A9B6-86AC395B41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0" y="1911783"/>
            <a:ext cx="1306035" cy="46221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F6B22988-EAA7-6540-B13B-BF6263E2D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79" y="2593840"/>
            <a:ext cx="708194" cy="1050081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4F2CA45-1C1B-DC4A-A275-DA3C8F49A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5" y="2775479"/>
            <a:ext cx="1217050" cy="781092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72CF883F-2C1F-3547-AE0E-5E876D2E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569" y="2766114"/>
            <a:ext cx="877807" cy="877807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C688EAC0-FB87-4E44-8ABA-0F9E59D77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4250453"/>
            <a:ext cx="1092200" cy="393700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:a16="http://schemas.microsoft.com/office/drawing/2014/main" id="{FB2A5A76-238A-2443-94F3-6DFEAE77E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88" y="3880624"/>
            <a:ext cx="671728" cy="953420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:a16="http://schemas.microsoft.com/office/drawing/2014/main" id="{84A9B07D-38C5-A349-A751-88DCC0897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8" y="3962996"/>
            <a:ext cx="1459657" cy="794497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3CC586FB-338C-BC48-8D7E-CCD78BD46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78" y="3931427"/>
            <a:ext cx="945640" cy="991769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76830281-3370-9A4D-BD81-E8CC5A624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40" y="4251292"/>
            <a:ext cx="1092200" cy="304800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212B05EF-2D44-834A-9CA5-31C9B42672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9890" y="4263158"/>
            <a:ext cx="2085934" cy="262052"/>
          </a:xfrm>
          <a:prstGeom prst="rect">
            <a:avLst/>
          </a:prstGeom>
        </p:spPr>
      </p:pic>
      <p:pic>
        <p:nvPicPr>
          <p:cNvPr id="141" name="Imagen 14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DFB2D57-8CDE-604B-A0F7-D74E491641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5" y="5258707"/>
            <a:ext cx="2294697" cy="762943"/>
          </a:xfrm>
          <a:prstGeom prst="rect">
            <a:avLst/>
          </a:prstGeom>
        </p:spPr>
      </p:pic>
      <p:pic>
        <p:nvPicPr>
          <p:cNvPr id="142" name="Imagen 1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674D78F-B55E-EE43-B3B1-E2FB5C1BC5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9" y="5414666"/>
            <a:ext cx="2043575" cy="451023"/>
          </a:xfrm>
          <a:prstGeom prst="rect">
            <a:avLst/>
          </a:prstGeom>
        </p:spPr>
      </p:pic>
      <p:pic>
        <p:nvPicPr>
          <p:cNvPr id="143" name="Imagen 14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0C3A35-A2D8-E042-B616-253A4FFAC79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01" y="5144360"/>
            <a:ext cx="1217050" cy="834440"/>
          </a:xfrm>
          <a:prstGeom prst="rect">
            <a:avLst/>
          </a:prstGeom>
        </p:spPr>
      </p:pic>
      <p:pic>
        <p:nvPicPr>
          <p:cNvPr id="144" name="Imagen 14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EEABE39-1938-494E-938D-6438C694B0D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69" y="5217678"/>
            <a:ext cx="782196" cy="744003"/>
          </a:xfrm>
          <a:prstGeom prst="rect">
            <a:avLst/>
          </a:prstGeom>
        </p:spPr>
      </p:pic>
      <p:pic>
        <p:nvPicPr>
          <p:cNvPr id="2050" name="Picture 2" descr="Analista 55 – Tribunal de Cuentas: Informe de fiscalización de la  financiación de los PEA´s | Antigua Empresa Nacional Santa Bárbara">
            <a:extLst>
              <a:ext uri="{FF2B5EF4-FFF2-40B4-BE49-F238E27FC236}">
                <a16:creationId xmlns:a16="http://schemas.microsoft.com/office/drawing/2014/main" id="{1ADC38A3-0D6F-47DD-B41E-57F0E861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46" y="1684720"/>
            <a:ext cx="1305504" cy="6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3973F2-CB9B-4B94-B815-FAA700F1106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7039" y="1882329"/>
            <a:ext cx="1459657" cy="473913"/>
          </a:xfrm>
          <a:prstGeom prst="rect">
            <a:avLst/>
          </a:prstGeom>
        </p:spPr>
      </p:pic>
      <p:pic>
        <p:nvPicPr>
          <p:cNvPr id="2054" name="Picture 6" descr="Senado IX Legislatura: 01/04/2008 al 27/09/2011 - El blog del Observatorio">
            <a:extLst>
              <a:ext uri="{FF2B5EF4-FFF2-40B4-BE49-F238E27FC236}">
                <a16:creationId xmlns:a16="http://schemas.microsoft.com/office/drawing/2014/main" id="{BDDEBD40-2D4A-4B7B-9E27-52B4A75E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84" y="1430586"/>
            <a:ext cx="1634471" cy="11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eva estructura del Ministerio del Interior - Academia de Oposiciones">
            <a:extLst>
              <a:ext uri="{FF2B5EF4-FFF2-40B4-BE49-F238E27FC236}">
                <a16:creationId xmlns:a16="http://schemas.microsoft.com/office/drawing/2014/main" id="{A1D6E90D-AA74-4E5D-BE9E-C50AE2C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55" y="1373706"/>
            <a:ext cx="1193424" cy="11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nisterio Trabajo y Economía Social - YouTube">
            <a:extLst>
              <a:ext uri="{FF2B5EF4-FFF2-40B4-BE49-F238E27FC236}">
                <a16:creationId xmlns:a16="http://schemas.microsoft.com/office/drawing/2014/main" id="{74390757-8E31-4867-B550-EF11BAB8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57" y="1389088"/>
            <a:ext cx="1171520" cy="11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nDefensa - YouTube">
            <a:extLst>
              <a:ext uri="{FF2B5EF4-FFF2-40B4-BE49-F238E27FC236}">
                <a16:creationId xmlns:a16="http://schemas.microsoft.com/office/drawing/2014/main" id="{9F55A644-3C6E-43A3-881E-D65B2EA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3" y="2607547"/>
            <a:ext cx="1243470" cy="12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nformación turística - Collado Mediano Turismo">
            <a:extLst>
              <a:ext uri="{FF2B5EF4-FFF2-40B4-BE49-F238E27FC236}">
                <a16:creationId xmlns:a16="http://schemas.microsoft.com/office/drawing/2014/main" id="{04586B96-9917-4E2F-8162-9C88CABC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41" y="3024615"/>
            <a:ext cx="1876884" cy="5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dentidad corporativa-Conselleria de Salud y Consumo">
            <a:extLst>
              <a:ext uri="{FF2B5EF4-FFF2-40B4-BE49-F238E27FC236}">
                <a16:creationId xmlns:a16="http://schemas.microsoft.com/office/drawing/2014/main" id="{D9707A7F-80A1-4A82-870F-7DAD7D2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69" y="3839300"/>
            <a:ext cx="1380546" cy="11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7ADB63AA-33E4-4E7B-9C77-361D6D4F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77" y="5277462"/>
            <a:ext cx="2081685" cy="6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3041CC0-803F-4088-B190-0545B7DFD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B444EDC-8E52-4B8A-9167-4FD91C28A5F9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8BCDEFCE-2D04-4930-880A-E821D28265B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B49113-0EA8-C745-B873-CBE47ECC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27" y="2658952"/>
            <a:ext cx="1256131" cy="100490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0554E1D-7BA4-9342-8F7A-E9CB70AD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3" y="1502331"/>
            <a:ext cx="1718682" cy="86729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09AF2E7-9094-204D-957D-5182EAD8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83" y="1701717"/>
            <a:ext cx="1079500" cy="546100"/>
          </a:xfrm>
          <a:prstGeom prst="rect">
            <a:avLst/>
          </a:prstGeom>
        </p:spPr>
      </p:pic>
      <p:pic>
        <p:nvPicPr>
          <p:cNvPr id="62" name="Imagen 6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90B223-0932-5841-AC28-46851A1B54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69" y="1603898"/>
            <a:ext cx="1702237" cy="721457"/>
          </a:xfrm>
          <a:prstGeom prst="rect">
            <a:avLst/>
          </a:prstGeom>
        </p:spPr>
      </p:pic>
      <p:pic>
        <p:nvPicPr>
          <p:cNvPr id="64" name="Imagen 6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9419156-9C4D-E24D-8612-43B2967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9" y="2758085"/>
            <a:ext cx="1673938" cy="881607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E2E12FBD-8F27-FA4A-983A-140C6E143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8209" y="2617351"/>
            <a:ext cx="679450" cy="1136650"/>
          </a:xfrm>
          <a:prstGeom prst="rect">
            <a:avLst/>
          </a:prstGeom>
        </p:spPr>
      </p:pic>
      <p:pic>
        <p:nvPicPr>
          <p:cNvPr id="67" name="Imagen 66" descr="Icono&#10;&#10;Descripción generada automáticamente con confianza media">
            <a:extLst>
              <a:ext uri="{FF2B5EF4-FFF2-40B4-BE49-F238E27FC236}">
                <a16:creationId xmlns:a16="http://schemas.microsoft.com/office/drawing/2014/main" id="{4B61922B-1195-8D47-912F-676B18C1A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2916358"/>
            <a:ext cx="1578553" cy="490092"/>
          </a:xfrm>
          <a:prstGeom prst="rect">
            <a:avLst/>
          </a:prstGeom>
        </p:spPr>
      </p:pic>
      <p:pic>
        <p:nvPicPr>
          <p:cNvPr id="68" name="Imagen 6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543387-974D-254D-A0AE-78272B1F2F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5" y="2778541"/>
            <a:ext cx="1425408" cy="770048"/>
          </a:xfrm>
          <a:prstGeom prst="rect">
            <a:avLst/>
          </a:prstGeom>
        </p:spPr>
      </p:pic>
      <p:pic>
        <p:nvPicPr>
          <p:cNvPr id="69" name="Gráfico 68">
            <a:extLst>
              <a:ext uri="{FF2B5EF4-FFF2-40B4-BE49-F238E27FC236}">
                <a16:creationId xmlns:a16="http://schemas.microsoft.com/office/drawing/2014/main" id="{719740DA-1139-6C4F-A50E-F6F54D4EC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7022" y="2850255"/>
            <a:ext cx="1308100" cy="6223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A93D8038-4613-154D-B83B-DF880E4EC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1" y="4086096"/>
            <a:ext cx="1699114" cy="69150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11030263-1C53-2940-9656-1296F72443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7" y="4120711"/>
            <a:ext cx="977900" cy="5461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D94D467-C0CB-BA4B-823F-9D286A57AA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4" y="3982938"/>
            <a:ext cx="795399" cy="834199"/>
          </a:xfrm>
          <a:prstGeom prst="rect">
            <a:avLst/>
          </a:prstGeom>
        </p:spPr>
      </p:pic>
      <p:pic>
        <p:nvPicPr>
          <p:cNvPr id="83" name="Imagen 8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F8EF64-DE2B-554C-92DB-FB2B87B6E82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2" y="3840913"/>
            <a:ext cx="1075083" cy="1075083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8220256A-316B-2945-B00F-7FAFC55FE0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9" y="3831617"/>
            <a:ext cx="740780" cy="1098398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9E1E6053-7028-394F-862D-5CA7523672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42" y="3982938"/>
            <a:ext cx="942860" cy="862617"/>
          </a:xfrm>
          <a:prstGeom prst="rect">
            <a:avLst/>
          </a:prstGeom>
        </p:spPr>
      </p:pic>
      <p:pic>
        <p:nvPicPr>
          <p:cNvPr id="86" name="Imagen 8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AA07EC0-84E6-2D4D-8D16-9B26A334A1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3" y="5196364"/>
            <a:ext cx="1954979" cy="834374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E72A07C5-AAFD-8242-8073-1A74A494C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5" y="5193627"/>
            <a:ext cx="860223" cy="80412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5CF34853-52CD-AA47-A77E-33B3764CA9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34" y="5184791"/>
            <a:ext cx="1544578" cy="714160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A07F5024-D9F9-4D49-8CFA-0C76E05258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33" y="5284355"/>
            <a:ext cx="1984725" cy="576955"/>
          </a:xfrm>
          <a:prstGeom prst="rect">
            <a:avLst/>
          </a:prstGeom>
        </p:spPr>
      </p:pic>
      <p:pic>
        <p:nvPicPr>
          <p:cNvPr id="1026" name="Picture 2" descr="Ayuntamiento de Paterna - YouTube">
            <a:extLst>
              <a:ext uri="{FF2B5EF4-FFF2-40B4-BE49-F238E27FC236}">
                <a16:creationId xmlns:a16="http://schemas.microsoft.com/office/drawing/2014/main" id="{9ABFB180-1D80-4F4D-B021-5DB3250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8" y="1543226"/>
            <a:ext cx="995102" cy="9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D15F4D-1948-4BE1-91C0-3E20117C55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50788" y="1473705"/>
            <a:ext cx="1205438" cy="10765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6B7B4E-A4C7-4A80-B3C7-2B2C5EAB5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28633" y="1423228"/>
            <a:ext cx="962396" cy="1025504"/>
          </a:xfrm>
          <a:prstGeom prst="rect">
            <a:avLst/>
          </a:prstGeom>
        </p:spPr>
      </p:pic>
      <p:pic>
        <p:nvPicPr>
          <p:cNvPr id="1032" name="Picture 8" descr="Proyecto Medes">
            <a:extLst>
              <a:ext uri="{FF2B5EF4-FFF2-40B4-BE49-F238E27FC236}">
                <a16:creationId xmlns:a16="http://schemas.microsoft.com/office/drawing/2014/main" id="{5CCAF3EE-2ACF-432A-B6FB-918E096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6" y="2617351"/>
            <a:ext cx="1077608" cy="10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ayuntamiento valencia - World Press Photo Valencia 2020">
            <a:extLst>
              <a:ext uri="{FF2B5EF4-FFF2-40B4-BE49-F238E27FC236}">
                <a16:creationId xmlns:a16="http://schemas.microsoft.com/office/drawing/2014/main" id="{D8358A79-E82E-4987-AB28-C76E5140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0" y="1441981"/>
            <a:ext cx="1422594" cy="10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ISO: Suspendidos los eventos culturales y deportivos del municipio">
            <a:extLst>
              <a:ext uri="{FF2B5EF4-FFF2-40B4-BE49-F238E27FC236}">
                <a16:creationId xmlns:a16="http://schemas.microsoft.com/office/drawing/2014/main" id="{D2F46A5D-6363-4008-9667-C7AA7D9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31" y="4017018"/>
            <a:ext cx="1361052" cy="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s deudas de la comunidad autónoma Región de Murcia ponen en peligro  50.000 puestos de trabajo, según el PSOE - RRHH Press - Noticias de  Recursos Humanos y empleo">
            <a:extLst>
              <a:ext uri="{FF2B5EF4-FFF2-40B4-BE49-F238E27FC236}">
                <a16:creationId xmlns:a16="http://schemas.microsoft.com/office/drawing/2014/main" id="{0A66FD6F-6771-407D-99A2-150BB3C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70" y="5047572"/>
            <a:ext cx="1191394" cy="11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13925C1E-4EDD-423F-AF41-3F74A1FB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3900042-7F87-47A5-9A8C-AD89711A035F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0D43FA4-6615-40E5-BAAB-B99CABEC19A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0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Alianzas 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6" name="Imagen 205">
            <a:extLst>
              <a:ext uri="{FF2B5EF4-FFF2-40B4-BE49-F238E27FC236}">
                <a16:creationId xmlns:a16="http://schemas.microsoft.com/office/drawing/2014/main" id="{7F24C073-AFE6-4814-A20F-9A56740B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8" y="1726632"/>
            <a:ext cx="1168940" cy="540000"/>
          </a:xfrm>
          <a:prstGeom prst="rect">
            <a:avLst/>
          </a:prstGeom>
        </p:spPr>
      </p:pic>
      <p:pic>
        <p:nvPicPr>
          <p:cNvPr id="208" name="Imagen 207">
            <a:extLst>
              <a:ext uri="{FF2B5EF4-FFF2-40B4-BE49-F238E27FC236}">
                <a16:creationId xmlns:a16="http://schemas.microsoft.com/office/drawing/2014/main" id="{3EEEB9E9-2ED0-4988-9B45-262B36C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38" y="1546632"/>
            <a:ext cx="900000" cy="900000"/>
          </a:xfrm>
          <a:prstGeom prst="rect">
            <a:avLst/>
          </a:prstGeom>
        </p:spPr>
      </p:pic>
      <p:pic>
        <p:nvPicPr>
          <p:cNvPr id="210" name="Imagen 209">
            <a:extLst>
              <a:ext uri="{FF2B5EF4-FFF2-40B4-BE49-F238E27FC236}">
                <a16:creationId xmlns:a16="http://schemas.microsoft.com/office/drawing/2014/main" id="{B79CF2E9-2D6A-4AC7-8178-3820B3325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19" y="1582632"/>
            <a:ext cx="1202838" cy="828000"/>
          </a:xfrm>
          <a:prstGeom prst="rect">
            <a:avLst/>
          </a:prstGeom>
        </p:spPr>
      </p:pic>
      <p:pic>
        <p:nvPicPr>
          <p:cNvPr id="212" name="Imagen 211">
            <a:extLst>
              <a:ext uri="{FF2B5EF4-FFF2-40B4-BE49-F238E27FC236}">
                <a16:creationId xmlns:a16="http://schemas.microsoft.com/office/drawing/2014/main" id="{543C2016-8005-4307-B1A8-762F79D73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6" y="1636632"/>
            <a:ext cx="1045946" cy="720000"/>
          </a:xfrm>
          <a:prstGeom prst="rect">
            <a:avLst/>
          </a:prstGeom>
        </p:spPr>
      </p:pic>
      <p:pic>
        <p:nvPicPr>
          <p:cNvPr id="214" name="Imagen 213">
            <a:extLst>
              <a:ext uri="{FF2B5EF4-FFF2-40B4-BE49-F238E27FC236}">
                <a16:creationId xmlns:a16="http://schemas.microsoft.com/office/drawing/2014/main" id="{9EF1D189-CDB4-4058-9F13-91C9B898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65" y="1636632"/>
            <a:ext cx="1045946" cy="720000"/>
          </a:xfrm>
          <a:prstGeom prst="rect">
            <a:avLst/>
          </a:prstGeom>
        </p:spPr>
      </p:pic>
      <p:pic>
        <p:nvPicPr>
          <p:cNvPr id="215" name="Imagen 214">
            <a:extLst>
              <a:ext uri="{FF2B5EF4-FFF2-40B4-BE49-F238E27FC236}">
                <a16:creationId xmlns:a16="http://schemas.microsoft.com/office/drawing/2014/main" id="{BA10BD2E-761A-49A2-9FB8-BDB742338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16" y="1618632"/>
            <a:ext cx="1098243" cy="756000"/>
          </a:xfrm>
          <a:prstGeom prst="rect">
            <a:avLst/>
          </a:prstGeom>
        </p:spPr>
      </p:pic>
      <p:pic>
        <p:nvPicPr>
          <p:cNvPr id="216" name="Imagen 215">
            <a:extLst>
              <a:ext uri="{FF2B5EF4-FFF2-40B4-BE49-F238E27FC236}">
                <a16:creationId xmlns:a16="http://schemas.microsoft.com/office/drawing/2014/main" id="{C8427363-5580-4EAE-AD60-F36F1C09F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47" y="3256632"/>
            <a:ext cx="1045946" cy="720000"/>
          </a:xfrm>
          <a:prstGeom prst="rect">
            <a:avLst/>
          </a:prstGeom>
        </p:spPr>
      </p:pic>
      <p:pic>
        <p:nvPicPr>
          <p:cNvPr id="217" name="Imagen 216">
            <a:extLst>
              <a:ext uri="{FF2B5EF4-FFF2-40B4-BE49-F238E27FC236}">
                <a16:creationId xmlns:a16="http://schemas.microsoft.com/office/drawing/2014/main" id="{AF492A20-C40E-4B6D-9648-397AC30AE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04" y="3274632"/>
            <a:ext cx="993648" cy="684000"/>
          </a:xfrm>
          <a:prstGeom prst="rect">
            <a:avLst/>
          </a:prstGeom>
        </p:spPr>
      </p:pic>
      <p:pic>
        <p:nvPicPr>
          <p:cNvPr id="218" name="Imagen 217">
            <a:extLst>
              <a:ext uri="{FF2B5EF4-FFF2-40B4-BE49-F238E27FC236}">
                <a16:creationId xmlns:a16="http://schemas.microsoft.com/office/drawing/2014/main" id="{DD9FE345-6810-47BE-89E7-60A44BF99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19" y="3212044"/>
            <a:ext cx="1202838" cy="828000"/>
          </a:xfrm>
          <a:prstGeom prst="rect">
            <a:avLst/>
          </a:prstGeom>
        </p:spPr>
      </p:pic>
      <p:pic>
        <p:nvPicPr>
          <p:cNvPr id="219" name="Imagen 218">
            <a:extLst>
              <a:ext uri="{FF2B5EF4-FFF2-40B4-BE49-F238E27FC236}">
                <a16:creationId xmlns:a16="http://schemas.microsoft.com/office/drawing/2014/main" id="{F6781376-5C78-432C-98AF-58D14FFDD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78" y="3126659"/>
            <a:ext cx="1423574" cy="979948"/>
          </a:xfrm>
          <a:prstGeom prst="rect">
            <a:avLst/>
          </a:prstGeom>
        </p:spPr>
      </p:pic>
      <p:pic>
        <p:nvPicPr>
          <p:cNvPr id="220" name="Imagen 219">
            <a:extLst>
              <a:ext uri="{FF2B5EF4-FFF2-40B4-BE49-F238E27FC236}">
                <a16:creationId xmlns:a16="http://schemas.microsoft.com/office/drawing/2014/main" id="{5116C6CD-819E-4520-A695-FF73348B9A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09" y="4830955"/>
            <a:ext cx="1178658" cy="811355"/>
          </a:xfrm>
          <a:prstGeom prst="rect">
            <a:avLst/>
          </a:prstGeom>
        </p:spPr>
      </p:pic>
      <p:pic>
        <p:nvPicPr>
          <p:cNvPr id="221" name="Imagen 220">
            <a:extLst>
              <a:ext uri="{FF2B5EF4-FFF2-40B4-BE49-F238E27FC236}">
                <a16:creationId xmlns:a16="http://schemas.microsoft.com/office/drawing/2014/main" id="{03FD764D-10A9-4EDA-AC94-61F01A0A23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14" y="4894632"/>
            <a:ext cx="993648" cy="684000"/>
          </a:xfrm>
          <a:prstGeom prst="rect">
            <a:avLst/>
          </a:prstGeom>
        </p:spPr>
      </p:pic>
      <p:pic>
        <p:nvPicPr>
          <p:cNvPr id="222" name="Imagen 221">
            <a:extLst>
              <a:ext uri="{FF2B5EF4-FFF2-40B4-BE49-F238E27FC236}">
                <a16:creationId xmlns:a16="http://schemas.microsoft.com/office/drawing/2014/main" id="{880679DB-89F9-4649-AFCD-3835DC60D0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22" y="4786632"/>
            <a:ext cx="1307432" cy="900000"/>
          </a:xfrm>
          <a:prstGeom prst="rect">
            <a:avLst/>
          </a:prstGeom>
        </p:spPr>
      </p:pic>
      <p:pic>
        <p:nvPicPr>
          <p:cNvPr id="223" name="Imagen 222">
            <a:extLst>
              <a:ext uri="{FF2B5EF4-FFF2-40B4-BE49-F238E27FC236}">
                <a16:creationId xmlns:a16="http://schemas.microsoft.com/office/drawing/2014/main" id="{BA668A4C-EF63-424F-BD52-A6FCAD37DB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64" y="4838840"/>
            <a:ext cx="1155748" cy="795584"/>
          </a:xfrm>
          <a:prstGeom prst="rect">
            <a:avLst/>
          </a:prstGeom>
        </p:spPr>
      </p:pic>
      <p:pic>
        <p:nvPicPr>
          <p:cNvPr id="224" name="Imagen 223">
            <a:extLst>
              <a:ext uri="{FF2B5EF4-FFF2-40B4-BE49-F238E27FC236}">
                <a16:creationId xmlns:a16="http://schemas.microsoft.com/office/drawing/2014/main" id="{C62712D6-3251-44C5-A6AF-30BCA4A55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6" y="4764732"/>
            <a:ext cx="1371064" cy="943801"/>
          </a:xfrm>
          <a:prstGeom prst="rect">
            <a:avLst/>
          </a:prstGeom>
        </p:spPr>
      </p:pic>
      <p:pic>
        <p:nvPicPr>
          <p:cNvPr id="225" name="Imagen 224">
            <a:extLst>
              <a:ext uri="{FF2B5EF4-FFF2-40B4-BE49-F238E27FC236}">
                <a16:creationId xmlns:a16="http://schemas.microsoft.com/office/drawing/2014/main" id="{4572EDB9-EB3D-4921-907F-8A79D704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01" y="4894632"/>
            <a:ext cx="993648" cy="684000"/>
          </a:xfrm>
          <a:prstGeom prst="rect">
            <a:avLst/>
          </a:prstGeom>
        </p:spPr>
      </p:pic>
      <p:pic>
        <p:nvPicPr>
          <p:cNvPr id="226" name="Picture 2" descr="https://partners.poly.com/images/logos/poly-logo.png">
            <a:extLst>
              <a:ext uri="{FF2B5EF4-FFF2-40B4-BE49-F238E27FC236}">
                <a16:creationId xmlns:a16="http://schemas.microsoft.com/office/drawing/2014/main" id="{93201A9F-4A58-4FB2-8F85-5724896A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3" y="3358005"/>
            <a:ext cx="1193670" cy="51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0" descr="Resultado de imagen de aruba logo">
            <a:extLst>
              <a:ext uri="{FF2B5EF4-FFF2-40B4-BE49-F238E27FC236}">
                <a16:creationId xmlns:a16="http://schemas.microsoft.com/office/drawing/2014/main" id="{36F2563E-C3BD-4D90-A068-85313C67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32" y="3329876"/>
            <a:ext cx="1177612" cy="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A1D252-2403-4C66-B95C-66A5D99186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F1351-9CA9-43C5-94BD-B51EE5C64500}"/>
              </a:ext>
            </a:extLst>
          </p:cNvPr>
          <p:cNvSpPr txBox="1"/>
          <p:nvPr/>
        </p:nvSpPr>
        <p:spPr>
          <a:xfrm>
            <a:off x="2301100" y="5202676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0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4554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un proyecto en equipo en el ámbito del Big Data aplicado a un caso real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que incluya técnicas de aprendizaje automático, y las herramientas de visualización a utilizar, teniendo en cuenta los aspectos de seguridad y legislación pertinentes.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Recopilar información relativa a la temática del proyecto y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realizar un análisis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síntesis de la misma que le permita comprender el campo de aplicación.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Aplicar metodologías ágiles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para el desarrollo de proyectos, planificando las tareas a realizar, los responsables de cada una, los tiempos de entrega y los productos previstos.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reuniones de trabajo donde el estudiante reflexionará sobre su posición y la de sus compañeros aplicando razonamiento crítico, proponiendo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soluciones innovadoras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elaborando argumentaciones de forma objetiva que permitan tomar decisiones consensuadas.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Adaptarse a situaciones nuevas replanteándose las hipótesis de partida y reformulándolas para abordar el objetivo final de la forma más adecuada.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Generar un informe bien estructurado que incluya la extracción de conclusiones incluyendo implicaciones sociales y éticas.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una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presentación de los resultados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obtenidos ante un público especializado.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ángulo: esquinas redondeadas 7172">
            <a:extLst>
              <a:ext uri="{FF2B5EF4-FFF2-40B4-BE49-F238E27FC236}">
                <a16:creationId xmlns:a16="http://schemas.microsoft.com/office/drawing/2014/main" id="{ADA9497B-B4F8-48F9-8B59-63F8DF776B55}"/>
              </a:ext>
            </a:extLst>
          </p:cNvPr>
          <p:cNvSpPr/>
          <p:nvPr/>
        </p:nvSpPr>
        <p:spPr>
          <a:xfrm>
            <a:off x="295848" y="971840"/>
            <a:ext cx="11572302" cy="5020398"/>
          </a:xfrm>
          <a:prstGeom prst="roundRect">
            <a:avLst>
              <a:gd name="adj" fmla="val 4001"/>
            </a:avLst>
          </a:prstGeom>
          <a:noFill/>
          <a:ln w="19050">
            <a:solidFill>
              <a:srgbClr val="FF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032D46A-B62B-4150-ACA2-3C474073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306" y="3843943"/>
            <a:ext cx="15708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pt-BR" altLang="es-ES" sz="14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Visualización</a:t>
            </a:r>
            <a:endParaRPr lang="pt-BR" altLang="es-ES" sz="14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D192A27-3204-454D-A1B0-D47832F9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184" y="3843943"/>
            <a:ext cx="17240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Almacenamiento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69E101-955A-4443-A980-CB8DB341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404" y="3843943"/>
            <a:ext cx="13624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En tiempo real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736D636-1A6E-4C31-9F20-E8BC17CC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09" y="3843943"/>
            <a:ext cx="128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Ingesta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07579830-7390-4FC0-97B9-B20B9B785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800" y="3843943"/>
            <a:ext cx="151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Transformación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247DFBB-DDBA-400A-81B1-F41437D4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91" y="3843943"/>
            <a:ext cx="1289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 IA</a:t>
            </a:r>
            <a:endParaRPr lang="en-US" altLang="es-ES" b="1" dirty="0">
              <a:solidFill>
                <a:srgbClr val="E6007E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2CFF0F9-0DB8-47A4-B164-3C78A40F91FD}"/>
              </a:ext>
            </a:extLst>
          </p:cNvPr>
          <p:cNvCxnSpPr>
            <a:cxnSpLocks/>
          </p:cNvCxnSpPr>
          <p:nvPr/>
        </p:nvCxnSpPr>
        <p:spPr>
          <a:xfrm>
            <a:off x="1272348" y="3103640"/>
            <a:ext cx="922712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299FBF-1C39-4AFC-8968-779160AA2AFB}"/>
              </a:ext>
            </a:extLst>
          </p:cNvPr>
          <p:cNvGrpSpPr/>
          <p:nvPr/>
        </p:nvGrpSpPr>
        <p:grpSpPr>
          <a:xfrm>
            <a:off x="862644" y="2639727"/>
            <a:ext cx="799850" cy="927826"/>
            <a:chOff x="1155899" y="1850978"/>
            <a:chExt cx="799850" cy="927826"/>
          </a:xfrm>
        </p:grpSpPr>
        <p:sp>
          <p:nvSpPr>
            <p:cNvPr id="90" name="Hexágono 89">
              <a:extLst>
                <a:ext uri="{FF2B5EF4-FFF2-40B4-BE49-F238E27FC236}">
                  <a16:creationId xmlns:a16="http://schemas.microsoft.com/office/drawing/2014/main" id="{228776D2-EAE0-4EB0-B459-BF720CE1FDA3}"/>
                </a:ext>
              </a:extLst>
            </p:cNvPr>
            <p:cNvSpPr/>
            <p:nvPr/>
          </p:nvSpPr>
          <p:spPr>
            <a:xfrm rot="16200000">
              <a:off x="1091911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0" name="Gráfico 7179">
              <a:extLst>
                <a:ext uri="{FF2B5EF4-FFF2-40B4-BE49-F238E27FC236}">
                  <a16:creationId xmlns:a16="http://schemas.microsoft.com/office/drawing/2014/main" id="{D3DD4953-9C41-4DFF-9AB5-236DA1A6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6823" y="2095890"/>
              <a:ext cx="438002" cy="438002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A9B503D-27A5-49E3-843A-66113D86CFF3}"/>
              </a:ext>
            </a:extLst>
          </p:cNvPr>
          <p:cNvGrpSpPr/>
          <p:nvPr/>
        </p:nvGrpSpPr>
        <p:grpSpPr>
          <a:xfrm>
            <a:off x="2708876" y="2639727"/>
            <a:ext cx="799850" cy="927826"/>
            <a:chOff x="2694426" y="1850978"/>
            <a:chExt cx="799850" cy="927826"/>
          </a:xfrm>
        </p:grpSpPr>
        <p:sp>
          <p:nvSpPr>
            <p:cNvPr id="89" name="Hexágono 88">
              <a:extLst>
                <a:ext uri="{FF2B5EF4-FFF2-40B4-BE49-F238E27FC236}">
                  <a16:creationId xmlns:a16="http://schemas.microsoft.com/office/drawing/2014/main" id="{BABD8C9D-A017-40CE-ABE0-6AE08C7B4A4C}"/>
                </a:ext>
              </a:extLst>
            </p:cNvPr>
            <p:cNvSpPr/>
            <p:nvPr/>
          </p:nvSpPr>
          <p:spPr>
            <a:xfrm rot="16200000">
              <a:off x="2630438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2" name="Gráfico 7181">
              <a:extLst>
                <a:ext uri="{FF2B5EF4-FFF2-40B4-BE49-F238E27FC236}">
                  <a16:creationId xmlns:a16="http://schemas.microsoft.com/office/drawing/2014/main" id="{1F8CF6CE-2D18-48D4-9D3B-3FEDBFCB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63521" y="2084060"/>
              <a:ext cx="461660" cy="46166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285979-C562-491B-B494-6553A8C89E04}"/>
              </a:ext>
            </a:extLst>
          </p:cNvPr>
          <p:cNvGrpSpPr/>
          <p:nvPr/>
        </p:nvGrpSpPr>
        <p:grpSpPr>
          <a:xfrm>
            <a:off x="4555108" y="2639728"/>
            <a:ext cx="799848" cy="927824"/>
            <a:chOff x="4232953" y="1850980"/>
            <a:chExt cx="799848" cy="927824"/>
          </a:xfrm>
        </p:grpSpPr>
        <p:sp>
          <p:nvSpPr>
            <p:cNvPr id="88" name="Hexágono 87">
              <a:extLst>
                <a:ext uri="{FF2B5EF4-FFF2-40B4-BE49-F238E27FC236}">
                  <a16:creationId xmlns:a16="http://schemas.microsoft.com/office/drawing/2014/main" id="{FB32CDF1-567D-4BF2-BFA7-74B82EBAF893}"/>
                </a:ext>
              </a:extLst>
            </p:cNvPr>
            <p:cNvSpPr/>
            <p:nvPr/>
          </p:nvSpPr>
          <p:spPr>
            <a:xfrm rot="16200000">
              <a:off x="4168965" y="1914968"/>
              <a:ext cx="927824" cy="799848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4" name="Gráfico 7183">
              <a:extLst>
                <a:ext uri="{FF2B5EF4-FFF2-40B4-BE49-F238E27FC236}">
                  <a16:creationId xmlns:a16="http://schemas.microsoft.com/office/drawing/2014/main" id="{080F8F8D-75A3-45CD-A76B-8BC25F7E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5461" y="2067475"/>
              <a:ext cx="494832" cy="494832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2257C38-D206-4E2B-866E-DA4908761B6A}"/>
              </a:ext>
            </a:extLst>
          </p:cNvPr>
          <p:cNvGrpSpPr/>
          <p:nvPr/>
        </p:nvGrpSpPr>
        <p:grpSpPr>
          <a:xfrm>
            <a:off x="6401338" y="2639727"/>
            <a:ext cx="799850" cy="927826"/>
            <a:chOff x="5771478" y="1850979"/>
            <a:chExt cx="799850" cy="927826"/>
          </a:xfrm>
        </p:grpSpPr>
        <p:sp>
          <p:nvSpPr>
            <p:cNvPr id="87" name="Hexágono 86">
              <a:extLst>
                <a:ext uri="{FF2B5EF4-FFF2-40B4-BE49-F238E27FC236}">
                  <a16:creationId xmlns:a16="http://schemas.microsoft.com/office/drawing/2014/main" id="{A19DF83E-7DE5-416B-983C-FC97462476F9}"/>
                </a:ext>
              </a:extLst>
            </p:cNvPr>
            <p:cNvSpPr/>
            <p:nvPr/>
          </p:nvSpPr>
          <p:spPr>
            <a:xfrm rot="16200000">
              <a:off x="5707490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6" name="Gráfico 7185">
              <a:extLst>
                <a:ext uri="{FF2B5EF4-FFF2-40B4-BE49-F238E27FC236}">
                  <a16:creationId xmlns:a16="http://schemas.microsoft.com/office/drawing/2014/main" id="{536D6662-6A6D-4FB9-8457-4EE031C9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6491" y="2069979"/>
              <a:ext cx="489824" cy="48982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D94CF1C-41A9-4572-B12E-178DC7D265E5}"/>
              </a:ext>
            </a:extLst>
          </p:cNvPr>
          <p:cNvGrpSpPr/>
          <p:nvPr/>
        </p:nvGrpSpPr>
        <p:grpSpPr>
          <a:xfrm>
            <a:off x="8247570" y="2639727"/>
            <a:ext cx="799850" cy="927826"/>
            <a:chOff x="8848531" y="1850978"/>
            <a:chExt cx="799850" cy="927826"/>
          </a:xfrm>
        </p:grpSpPr>
        <p:sp>
          <p:nvSpPr>
            <p:cNvPr id="92" name="Hexágono 91">
              <a:extLst>
                <a:ext uri="{FF2B5EF4-FFF2-40B4-BE49-F238E27FC236}">
                  <a16:creationId xmlns:a16="http://schemas.microsoft.com/office/drawing/2014/main" id="{61268F56-B86D-4348-B0A8-B19E3CD12BD2}"/>
                </a:ext>
              </a:extLst>
            </p:cNvPr>
            <p:cNvSpPr/>
            <p:nvPr/>
          </p:nvSpPr>
          <p:spPr>
            <a:xfrm rot="16200000">
              <a:off x="8784543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8" name="Gráfico 7187">
              <a:extLst>
                <a:ext uri="{FF2B5EF4-FFF2-40B4-BE49-F238E27FC236}">
                  <a16:creationId xmlns:a16="http://schemas.microsoft.com/office/drawing/2014/main" id="{596B9ABB-5120-4E21-A4DB-FBB43B5B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17626" y="2084061"/>
              <a:ext cx="461660" cy="46166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C0952F7-27A0-4B6B-88FD-F3DA558BA6E8}"/>
              </a:ext>
            </a:extLst>
          </p:cNvPr>
          <p:cNvGrpSpPr/>
          <p:nvPr/>
        </p:nvGrpSpPr>
        <p:grpSpPr>
          <a:xfrm>
            <a:off x="10093804" y="2639727"/>
            <a:ext cx="799850" cy="927826"/>
            <a:chOff x="10387059" y="1850979"/>
            <a:chExt cx="799850" cy="927826"/>
          </a:xfrm>
        </p:grpSpPr>
        <p:sp>
          <p:nvSpPr>
            <p:cNvPr id="91" name="Hexágono 90">
              <a:extLst>
                <a:ext uri="{FF2B5EF4-FFF2-40B4-BE49-F238E27FC236}">
                  <a16:creationId xmlns:a16="http://schemas.microsoft.com/office/drawing/2014/main" id="{62FD52D2-82FA-4444-B6E9-A2EB510A7009}"/>
                </a:ext>
              </a:extLst>
            </p:cNvPr>
            <p:cNvSpPr/>
            <p:nvPr/>
          </p:nvSpPr>
          <p:spPr>
            <a:xfrm rot="16200000">
              <a:off x="10323071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92" name="Gráfico 7191">
              <a:extLst>
                <a:ext uri="{FF2B5EF4-FFF2-40B4-BE49-F238E27FC236}">
                  <a16:creationId xmlns:a16="http://schemas.microsoft.com/office/drawing/2014/main" id="{4697EA94-0EB5-4F35-A0F7-F4E32B19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24227" y="2052135"/>
              <a:ext cx="525515" cy="525515"/>
            </a:xfrm>
            <a:prstGeom prst="rect">
              <a:avLst/>
            </a:prstGeom>
          </p:spPr>
        </p:pic>
      </p:grp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7DA2A2C-DB8D-44DE-A572-E88285941C42}"/>
              </a:ext>
            </a:extLst>
          </p:cNvPr>
          <p:cNvSpPr/>
          <p:nvPr/>
        </p:nvSpPr>
        <p:spPr>
          <a:xfrm>
            <a:off x="8471392" y="778228"/>
            <a:ext cx="2157823" cy="3745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2007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E2007A"/>
                </a:solidFill>
                <a:latin typeface="Century Gothic" panose="020B0502020202020204" pitchFamily="34" charset="0"/>
              </a:rPr>
              <a:t>Smart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582812-4232-4619-B6EB-5BCE201E6801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336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E987262-BFA2-423D-8235-F7281BD33E1C}"/>
              </a:ext>
            </a:extLst>
          </p:cNvPr>
          <p:cNvSpPr/>
          <p:nvPr/>
        </p:nvSpPr>
        <p:spPr>
          <a:xfrm>
            <a:off x="6920561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B20AD6A-2949-4B29-B7F0-11A78CFD9998}"/>
              </a:ext>
            </a:extLst>
          </p:cNvPr>
          <p:cNvSpPr/>
          <p:nvPr/>
        </p:nvSpPr>
        <p:spPr>
          <a:xfrm>
            <a:off x="7042210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2D03DB3-7938-4611-A04B-00D86054F865}"/>
              </a:ext>
            </a:extLst>
          </p:cNvPr>
          <p:cNvSpPr/>
          <p:nvPr/>
        </p:nvSpPr>
        <p:spPr>
          <a:xfrm>
            <a:off x="1022392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1C8F102-6C9E-4359-95EF-AE356F9E7922}"/>
              </a:ext>
            </a:extLst>
          </p:cNvPr>
          <p:cNvSpPr/>
          <p:nvPr/>
        </p:nvSpPr>
        <p:spPr>
          <a:xfrm>
            <a:off x="1144041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pic>
        <p:nvPicPr>
          <p:cNvPr id="42" name="Picture 8" descr="Resultado de imagen de icono robot fondo transparente">
            <a:extLst>
              <a:ext uri="{FF2B5EF4-FFF2-40B4-BE49-F238E27FC236}">
                <a16:creationId xmlns:a16="http://schemas.microsoft.com/office/drawing/2014/main" id="{E2A425D2-9590-4521-9B3E-6AAB2598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1" y="3068089"/>
            <a:ext cx="1155221" cy="92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6BC870E-73A7-4F83-8D26-2927E3A0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41" y="2718599"/>
            <a:ext cx="3582297" cy="16376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B21788-B063-485D-865F-54068178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10" y="2718599"/>
            <a:ext cx="361710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522591E-C5F9-48FB-9CD4-D76DEDFA516E}"/>
              </a:ext>
            </a:extLst>
          </p:cNvPr>
          <p:cNvSpPr/>
          <p:nvPr/>
        </p:nvSpPr>
        <p:spPr>
          <a:xfrm>
            <a:off x="784418" y="1941986"/>
            <a:ext cx="1072758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Plataforma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51047" y="2951527"/>
            <a:ext cx="1066095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Captación de datos / Integración de datos / ETL / Visualización de datos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51048" y="3931843"/>
            <a:ext cx="10660952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Procesamiento en Tiempo Real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F1AEA8E-7B8A-44D1-9E98-36609D4062BC}"/>
              </a:ext>
            </a:extLst>
          </p:cNvPr>
          <p:cNvSpPr/>
          <p:nvPr/>
        </p:nvSpPr>
        <p:spPr>
          <a:xfrm>
            <a:off x="877652" y="4957815"/>
            <a:ext cx="10634347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Servicios Inteligentes IA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76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17734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Calidad de Aire, Parkings , Control de aforo, Residuos,…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9B6AEDB-51E4-4220-B17D-79FA5C80F409}"/>
              </a:ext>
            </a:extLst>
          </p:cNvPr>
          <p:cNvSpPr/>
          <p:nvPr/>
        </p:nvSpPr>
        <p:spPr>
          <a:xfrm>
            <a:off x="6787917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motores rotativos, prensadores,….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17734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datos General SmartCity y por cada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787917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de las operativas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17734" y="490765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 determinado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17734" y="373921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787917" y="3753546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787917" y="489135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7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2330672" cy="9464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5625543" y="3758963"/>
            <a:ext cx="324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5625543" y="4120370"/>
            <a:ext cx="285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533" y="4195123"/>
            <a:ext cx="260622" cy="26062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533" y="3828707"/>
            <a:ext cx="228045" cy="2606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9533" y="3479404"/>
            <a:ext cx="170467" cy="2727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5645166" y="339755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5139266" y="2121617"/>
            <a:ext cx="50066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C0066"/>
                </a:solidFill>
                <a:latin typeface="Myriad Pro" panose="020B0503030403020204" pitchFamily="34" charset="0"/>
              </a:rPr>
              <a:t>Jorge Capel Planells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Responsable técnico SmartCity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 &amp;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7" y="2240661"/>
            <a:ext cx="2215084" cy="221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885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20613" y="192391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detección de anomalías en ambiente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821231" y="196727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detección de anomalías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20613" y="4584038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Optimización de las rutas de recogida de residuos en base al llenado de contenedores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53740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predecir consumos eléctricos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821231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predicción de averías por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821231" y="458403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calcular la salud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2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2BEE699E-A513-45AA-9763-40A4AA74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24" y="4618452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Soluciones BigData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SnowFlake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Databricks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,.)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A85DB4B1-2B85-4B00-A393-45461AA8B611}"/>
              </a:ext>
            </a:extLst>
          </p:cNvPr>
          <p:cNvSpPr/>
          <p:nvPr/>
        </p:nvSpPr>
        <p:spPr>
          <a:xfrm>
            <a:off x="7225238" y="448767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5DB9260A-DE58-4418-BE2A-6FDB7A54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322" y="2897083"/>
            <a:ext cx="1914255" cy="10556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Visión </a:t>
            </a:r>
          </a:p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Artificial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FA998D1-1631-4B49-A63D-BB6EB6F65B96}"/>
              </a:ext>
            </a:extLst>
          </p:cNvPr>
          <p:cNvGrpSpPr/>
          <p:nvPr/>
        </p:nvGrpSpPr>
        <p:grpSpPr>
          <a:xfrm>
            <a:off x="1820326" y="2500404"/>
            <a:ext cx="1914255" cy="1848967"/>
            <a:chOff x="3762377" y="1075155"/>
            <a:chExt cx="1219198" cy="1219198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0995BA30-13A0-48A0-AB5D-1F345A60BF95}"/>
                </a:ext>
              </a:extLst>
            </p:cNvPr>
            <p:cNvSpPr/>
            <p:nvPr/>
          </p:nvSpPr>
          <p:spPr>
            <a:xfrm>
              <a:off x="3762377" y="1075155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BB91CBA1-9148-4FE5-ADD3-DAB2A37C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366" y="1311144"/>
              <a:ext cx="747221" cy="747221"/>
            </a:xfrm>
            <a:prstGeom prst="rect">
              <a:avLst/>
            </a:prstGeom>
          </p:spPr>
        </p:pic>
      </p:grp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969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 </a:t>
            </a:r>
          </a:p>
        </p:txBody>
      </p:sp>
      <p:pic>
        <p:nvPicPr>
          <p:cNvPr id="54" name="Picture 16" descr="https://cdn2.iconfinder.com/data/icons/circle-icons-1/64/eye-512.png">
            <a:extLst>
              <a:ext uri="{FF2B5EF4-FFF2-40B4-BE49-F238E27FC236}">
                <a16:creationId xmlns:a16="http://schemas.microsoft.com/office/drawing/2014/main" id="{AD8E7C6D-34F8-40AA-9E32-3B2FBA67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90" y="2538305"/>
            <a:ext cx="1747975" cy="17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268E0F-3D1C-4772-8124-B26F7262B2E6}"/>
              </a:ext>
            </a:extLst>
          </p:cNvPr>
          <p:cNvSpPr/>
          <p:nvPr/>
        </p:nvSpPr>
        <p:spPr>
          <a:xfrm>
            <a:off x="929733" y="1424478"/>
            <a:ext cx="5267867" cy="3978795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2ADE97A-D2B4-45A3-93CB-CC471C64643F}"/>
              </a:ext>
            </a:extLst>
          </p:cNvPr>
          <p:cNvSpPr/>
          <p:nvPr/>
        </p:nvSpPr>
        <p:spPr>
          <a:xfrm>
            <a:off x="1098159" y="1555560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DEF547F-0E72-4853-96CD-F6FF169F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5" y="3233268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Herramientas 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ML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AzureML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 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BigML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Dataiku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)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BA1CDBF3-04E9-42F0-AAAF-8A7228D04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379" y="1815871"/>
            <a:ext cx="1734620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Participar en una competición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Kaggle</a:t>
            </a:r>
            <a:endParaRPr lang="es-ES" altLang="es-ES" sz="12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27FF293D-88C9-4897-9C96-965DA9D77AD8}"/>
              </a:ext>
            </a:extLst>
          </p:cNvPr>
          <p:cNvSpPr/>
          <p:nvPr/>
        </p:nvSpPr>
        <p:spPr>
          <a:xfrm>
            <a:off x="7225238" y="161861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0B6AE37-D443-42BC-AA34-9B12FB6E3E82}"/>
              </a:ext>
            </a:extLst>
          </p:cNvPr>
          <p:cNvGrpSpPr/>
          <p:nvPr/>
        </p:nvGrpSpPr>
        <p:grpSpPr>
          <a:xfrm>
            <a:off x="8942107" y="3047589"/>
            <a:ext cx="1219198" cy="1219198"/>
            <a:chOff x="7520946" y="1083493"/>
            <a:chExt cx="1219198" cy="1219198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CC72EE7-F04A-410C-AB43-AD77A830B4C6}"/>
                </a:ext>
              </a:extLst>
            </p:cNvPr>
            <p:cNvSpPr/>
            <p:nvPr/>
          </p:nvSpPr>
          <p:spPr>
            <a:xfrm>
              <a:off x="7520946" y="1083493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Gráfico 71" descr="Cabeza con engranajes">
              <a:extLst>
                <a:ext uri="{FF2B5EF4-FFF2-40B4-BE49-F238E27FC236}">
                  <a16:creationId xmlns:a16="http://schemas.microsoft.com/office/drawing/2014/main" id="{BE40DD53-FE26-4C01-9C31-D517FE22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859" y="1304385"/>
              <a:ext cx="753979" cy="753979"/>
            </a:xfrm>
            <a:prstGeom prst="rect">
              <a:avLst/>
            </a:prstGeom>
          </p:spPr>
        </p:pic>
      </p:grpSp>
      <p:pic>
        <p:nvPicPr>
          <p:cNvPr id="73" name="Gráfico 72" descr="Base de datos">
            <a:extLst>
              <a:ext uri="{FF2B5EF4-FFF2-40B4-BE49-F238E27FC236}">
                <a16:creationId xmlns:a16="http://schemas.microsoft.com/office/drawing/2014/main" id="{867698F6-0042-46E7-BF26-78A8B24A1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7637" y="4640078"/>
            <a:ext cx="914400" cy="914400"/>
          </a:xfrm>
          <a:prstGeom prst="rect">
            <a:avLst/>
          </a:prstGeom>
        </p:spPr>
      </p:pic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F2FDE5DD-B6FC-40E5-BDA8-61CCF61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50" y="2058113"/>
            <a:ext cx="794574" cy="2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4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4932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Rúbrica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247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Proyecto I – global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Propuesta relevante, congruente y completa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y completa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Actitud y participación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Esfuerzo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Respeto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Participación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Entregables -  Trabajos – 60% ( Al menos cuatro) 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</a:t>
            </a:r>
            <a:r>
              <a:rPr lang="es-ES" sz="1500">
                <a:latin typeface="Myriad Pro" panose="020B0503030403020204" pitchFamily="34" charset="0"/>
                <a:ea typeface="Times New Roman" panose="02020603050405020304" pitchFamily="18" charset="0"/>
              </a:rPr>
              <a:t>y completa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1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SnowFlake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Spark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Streamming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71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Entregables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59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Plataforma --1 de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de smartcity y persistencia en base de datos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mongodb+postgreSQL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Planificación proyecto </a:t>
            </a:r>
            <a:r>
              <a:rPr lang="es-ES" sz="1500" b="1">
                <a:latin typeface="Myriad Pro" panose="020B0503030403020204" pitchFamily="34" charset="0"/>
                <a:ea typeface="Times New Roman" panose="02020603050405020304" pitchFamily="18" charset="0"/>
              </a:rPr>
              <a:t>– 20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</a:rPr>
              <a:t>Planificación del proyecto con desglose de tareas y estimaciones en </a:t>
            </a:r>
            <a:r>
              <a:rPr lang="es-ES" sz="1500" dirty="0" err="1">
                <a:latin typeface="Myriad Pro" panose="020B0503030403020204" pitchFamily="34" charset="0"/>
              </a:rPr>
              <a:t>AzureDevOps</a:t>
            </a:r>
            <a:endParaRPr lang="es-ES" sz="1500" dirty="0">
              <a:latin typeface="Myriad Pro" panose="020B0503030403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Captación de datos  -- 1 Diciembre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,agente IoT para adquisición de datos con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Simulador de datos para dispositivos/entidades del proyecto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Prueba de carga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Visualización de datos -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Enero</a:t>
            </a:r>
            <a:endParaRPr lang="es-ES" sz="1500" b="1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Proyecto de visualización con: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general para visualización 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específico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ETL y ELT  - Febrero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Código fuente de las ETL para agrupar datos horarios, diarios, semanales y mensuales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2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1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1913467" cy="777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1088419" y="4021092"/>
            <a:ext cx="22177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1088419" y="4238405"/>
            <a:ext cx="1921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24" y="4310423"/>
            <a:ext cx="133213" cy="1332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824" y="4097275"/>
            <a:ext cx="133213" cy="1522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88" y="3862869"/>
            <a:ext cx="106284" cy="1700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1088419" y="3810060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835668" y="3363679"/>
            <a:ext cx="35215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Jorge Capel Planells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7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93179">
            <a:extLst>
              <a:ext uri="{FF2B5EF4-FFF2-40B4-BE49-F238E27FC236}">
                <a16:creationId xmlns:a16="http://schemas.microsoft.com/office/drawing/2014/main" id="{2DB6CC78-3090-482E-9C04-EF24C86B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75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FC38EC-A210-4F2D-B094-161BFBC9A364}"/>
              </a:ext>
            </a:extLst>
          </p:cNvPr>
          <p:cNvSpPr txBox="1"/>
          <p:nvPr/>
        </p:nvSpPr>
        <p:spPr>
          <a:xfrm>
            <a:off x="5240900" y="3969005"/>
            <a:ext cx="36685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linkedin.com/in/javier-lopez-gimeno-5961bb28/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1FBF73-1EFA-40BB-A620-EC276134A103}"/>
              </a:ext>
            </a:extLst>
          </p:cNvPr>
          <p:cNvSpPr txBox="1"/>
          <p:nvPr/>
        </p:nvSpPr>
        <p:spPr>
          <a:xfrm>
            <a:off x="5240900" y="4238405"/>
            <a:ext cx="1937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Javier.lopez@nunsys.com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D87B2A9-B2CC-40AB-9A13-AC7F823DD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305" y="4310423"/>
            <a:ext cx="133213" cy="13321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615EDEA-9FAD-4697-94DE-AADF9D783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0305" y="4045188"/>
            <a:ext cx="133213" cy="15224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819122E-BD72-4610-8249-982E8A77D1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3769" y="3810782"/>
            <a:ext cx="106284" cy="17005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533A8E7-D1D4-4533-BA00-3E618CE0D820}"/>
              </a:ext>
            </a:extLst>
          </p:cNvPr>
          <p:cNvSpPr txBox="1"/>
          <p:nvPr/>
        </p:nvSpPr>
        <p:spPr>
          <a:xfrm>
            <a:off x="5240900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648 72 85 25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274C7C-15C7-4762-8727-0013065F0BD2}"/>
              </a:ext>
            </a:extLst>
          </p:cNvPr>
          <p:cNvSpPr txBox="1"/>
          <p:nvPr/>
        </p:nvSpPr>
        <p:spPr>
          <a:xfrm>
            <a:off x="4999515" y="3330498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Javier López Gimeno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Businnes</a:t>
            </a:r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Analytics</a:t>
            </a:r>
            <a:endParaRPr lang="es-ES" sz="1300" dirty="0">
              <a:solidFill>
                <a:prstClr val="black">
                  <a:lumMod val="65000"/>
                  <a:lumOff val="35000"/>
                </a:prstClr>
              </a:solidFill>
              <a:latin typeface="Myriad Pro" charset="0"/>
            </a:endParaRPr>
          </a:p>
        </p:txBody>
      </p:sp>
      <p:pic>
        <p:nvPicPr>
          <p:cNvPr id="2052" name="Picture 4" descr="image798456">
            <a:extLst>
              <a:ext uri="{FF2B5EF4-FFF2-40B4-BE49-F238E27FC236}">
                <a16:creationId xmlns:a16="http://schemas.microsoft.com/office/drawing/2014/main" id="{EBCFCC7D-0503-4D8B-91BA-E12472D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59" y="1679935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CCD59CF-CDB8-40D3-8334-1E0230534FEE}"/>
              </a:ext>
            </a:extLst>
          </p:cNvPr>
          <p:cNvSpPr txBox="1"/>
          <p:nvPr/>
        </p:nvSpPr>
        <p:spPr>
          <a:xfrm>
            <a:off x="9670941" y="4238405"/>
            <a:ext cx="19311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Emilio.ribes@nunsys.com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1AEF36B2-3D70-43BE-A0DF-8F0D807371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0346" y="4310423"/>
            <a:ext cx="133213" cy="13321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90BF8A-A42F-4DEA-80E1-81AD2EF7CE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346" y="4091757"/>
            <a:ext cx="133213" cy="15224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3B07B7C-3152-47C6-A571-870E96CB4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3810" y="3810782"/>
            <a:ext cx="106284" cy="17005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2A91E9-6F71-40FF-B898-6DC2C641A1FA}"/>
              </a:ext>
            </a:extLst>
          </p:cNvPr>
          <p:cNvSpPr txBox="1"/>
          <p:nvPr/>
        </p:nvSpPr>
        <p:spPr>
          <a:xfrm>
            <a:off x="9670941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620 96 19 78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B54B48C-9AF8-4047-A20C-D3FA4C637108}"/>
              </a:ext>
            </a:extLst>
          </p:cNvPr>
          <p:cNvSpPr txBox="1"/>
          <p:nvPr/>
        </p:nvSpPr>
        <p:spPr>
          <a:xfrm>
            <a:off x="9418190" y="3311592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Emilio Ribes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1632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Primer reto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75F92E-1453-45CA-B177-D133FB76D1A9}"/>
              </a:ext>
            </a:extLst>
          </p:cNvPr>
          <p:cNvSpPr/>
          <p:nvPr/>
        </p:nvSpPr>
        <p:spPr>
          <a:xfrm>
            <a:off x="1869115" y="1988280"/>
            <a:ext cx="83059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Plataforma</a:t>
            </a:r>
          </a:p>
        </p:txBody>
      </p:sp>
    </p:spTree>
    <p:extLst>
      <p:ext uri="{BB962C8B-B14F-4D97-AF65-F5344CB8AC3E}">
        <p14:creationId xmlns:p14="http://schemas.microsoft.com/office/powerpoint/2010/main" val="366140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Próximos pasos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BFAFE8-F871-4F29-BD79-352E59D1FD36}"/>
              </a:ext>
            </a:extLst>
          </p:cNvPr>
          <p:cNvSpPr/>
          <p:nvPr/>
        </p:nvSpPr>
        <p:spPr>
          <a:xfrm>
            <a:off x="877653" y="803053"/>
            <a:ext cx="11166565" cy="588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Calibri" panose="020F0502020204030204" pitchFamily="34" charset="0"/>
              </a:rPr>
              <a:t>Rellenar encuesta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Documentar e Investigar sobre Fiware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ea typeface="Times New Roman" panose="02020603050405020304" pitchFamily="18" charset="0"/>
              </a:rPr>
              <a:t>Fiware.org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Tutoriales fiware</a:t>
            </a: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2"/>
              </a:rPr>
              <a:t>https://fiware-tutorials.readthedocs.io/en/latest/index.html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3"/>
              </a:rPr>
              <a:t>https://github.com/FIWARE/tutorials.Historic-Context-Flume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</a:rPr>
              <a:t>https://github.com/FIWARE/tutorials.Historic-Context-NIFI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28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7650" name="Picture 2" descr="Docker para entornos de pentesting - SSHTeam Pentesting">
            <a:extLst>
              <a:ext uri="{FF2B5EF4-FFF2-40B4-BE49-F238E27FC236}">
                <a16:creationId xmlns:a16="http://schemas.microsoft.com/office/drawing/2014/main" id="{7CED397D-451C-40C5-92C2-0CED1E34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78509"/>
            <a:ext cx="883444" cy="7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ctualizando Postman en Ubuntu… | by Ludim | Medium">
            <a:extLst>
              <a:ext uri="{FF2B5EF4-FFF2-40B4-BE49-F238E27FC236}">
                <a16:creationId xmlns:a16="http://schemas.microsoft.com/office/drawing/2014/main" id="{91379BA9-17E1-45A4-9523-27EB84C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1730775"/>
            <a:ext cx="1461492" cy="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Portainer para gestionar tus contenedores en Docker - On The Dock">
            <a:extLst>
              <a:ext uri="{FF2B5EF4-FFF2-40B4-BE49-F238E27FC236}">
                <a16:creationId xmlns:a16="http://schemas.microsoft.com/office/drawing/2014/main" id="{3FCCE3BC-2AC4-42AA-B20F-6EB02288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2909797"/>
            <a:ext cx="1490391" cy="4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ómo configurar PostgreSQL para que funcione con Ruby on Rails » MuyLinux">
            <a:extLst>
              <a:ext uri="{FF2B5EF4-FFF2-40B4-BE49-F238E27FC236}">
                <a16:creationId xmlns:a16="http://schemas.microsoft.com/office/drawing/2014/main" id="{97D63D1A-3C54-42CC-A775-34DA7EAF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991284"/>
            <a:ext cx="1076902" cy="7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MongoDB pincha en hueso: nadie acepta su nueva licencia » MuyLinux">
            <a:extLst>
              <a:ext uri="{FF2B5EF4-FFF2-40B4-BE49-F238E27FC236}">
                <a16:creationId xmlns:a16="http://schemas.microsoft.com/office/drawing/2014/main" id="{E857D39D-74DB-4355-8BE9-2F47FBAE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23" y="4999552"/>
            <a:ext cx="1614487" cy="10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75E1B0B7-B41C-4A90-81A8-038E47A426A4}"/>
              </a:ext>
            </a:extLst>
          </p:cNvPr>
          <p:cNvSpPr txBox="1"/>
          <p:nvPr/>
        </p:nvSpPr>
        <p:spPr>
          <a:xfrm>
            <a:off x="484378" y="212585"/>
            <a:ext cx="10563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366B"/>
                </a:solidFill>
                <a:latin typeface="GeoSlab703 Lt BT Light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sz="2800" dirty="0">
                <a:solidFill>
                  <a:srgbClr val="FF0099"/>
                </a:solidFill>
                <a:latin typeface="+mn-lt"/>
              </a:rPr>
              <a:t>DETALLE DE LA ARQUITECTURA TECNOLOGICA</a:t>
            </a:r>
            <a:endParaRPr lang="es-ES" sz="2800" dirty="0">
              <a:solidFill>
                <a:srgbClr val="E6007E"/>
              </a:solidFill>
              <a:latin typeface="+mn-lt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4F6F6D-ED1A-4F88-9F2D-0F04C0005807}"/>
              </a:ext>
            </a:extLst>
          </p:cNvPr>
          <p:cNvSpPr txBox="1"/>
          <p:nvPr/>
        </p:nvSpPr>
        <p:spPr>
          <a:xfrm>
            <a:off x="484378" y="1155714"/>
            <a:ext cx="409682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La solución implementa una plataforma de IA con una cultura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devops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 que permite desarrollar y desplegar servicios de forma ágil, siendo además escalable a  un escenario de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BigData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. En colaboración con tecnólogos y profesionales sanitarios se han extraído los requisitos y determinado las especificaciones para garantizar, además 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seguridad y confidencialidad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:</a:t>
            </a: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Volumetría de datos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esperada en base a las estimaciones de frecuencia de digitalización así como de la analítica avanzada de datos de los procesos productivos.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velocidad y optimización del rendimiento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analítica de 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infraestructura hardware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y software derivados.</a:t>
            </a:r>
          </a:p>
          <a:p>
            <a:pPr lvl="1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EE859B-6B83-48CB-B7B3-26C506E16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6" y="1682124"/>
            <a:ext cx="6724362" cy="38881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FAF40FC-F71A-45F7-A9E5-10726928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7" y="2044941"/>
            <a:ext cx="31092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ángulo 122">
            <a:extLst>
              <a:ext uri="{FF2B5EF4-FFF2-40B4-BE49-F238E27FC236}">
                <a16:creationId xmlns:a16="http://schemas.microsoft.com/office/drawing/2014/main" id="{5F8C970C-802A-4207-BEA9-059C5F069584}"/>
              </a:ext>
            </a:extLst>
          </p:cNvPr>
          <p:cNvSpPr/>
          <p:nvPr/>
        </p:nvSpPr>
        <p:spPr>
          <a:xfrm>
            <a:off x="9791700" y="1828631"/>
            <a:ext cx="1807643" cy="2939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DFDDFA0F-A3B2-471D-A2EF-89239A952C96}"/>
              </a:ext>
            </a:extLst>
          </p:cNvPr>
          <p:cNvSpPr/>
          <p:nvPr/>
        </p:nvSpPr>
        <p:spPr>
          <a:xfrm>
            <a:off x="6000811" y="4916743"/>
            <a:ext cx="2586777" cy="6713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CC51FD69-C42B-4F1E-B4AB-ED9A7F3A7723}"/>
              </a:ext>
            </a:extLst>
          </p:cNvPr>
          <p:cNvSpPr/>
          <p:nvPr/>
        </p:nvSpPr>
        <p:spPr>
          <a:xfrm>
            <a:off x="3722813" y="2245439"/>
            <a:ext cx="1950018" cy="27190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320F53F2-0716-4287-80A1-920F71D5C006}"/>
              </a:ext>
            </a:extLst>
          </p:cNvPr>
          <p:cNvSpPr/>
          <p:nvPr/>
        </p:nvSpPr>
        <p:spPr>
          <a:xfrm>
            <a:off x="1815933" y="4855000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34B1AFB-3455-4B2A-8BB1-2BA47D456BE5}"/>
              </a:ext>
            </a:extLst>
          </p:cNvPr>
          <p:cNvSpPr/>
          <p:nvPr/>
        </p:nvSpPr>
        <p:spPr>
          <a:xfrm>
            <a:off x="1803556" y="3673335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CAF24D5-61CB-44BA-870F-C0C29CBF67CF}"/>
              </a:ext>
            </a:extLst>
          </p:cNvPr>
          <p:cNvSpPr/>
          <p:nvPr/>
        </p:nvSpPr>
        <p:spPr>
          <a:xfrm>
            <a:off x="1803556" y="2534621"/>
            <a:ext cx="1600155" cy="5718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dk1"/>
                </a:solidFill>
              </a:rPr>
              <a:t>FIWARE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B11426-15B0-4EF1-960C-892EA4C56D1C}"/>
              </a:ext>
            </a:extLst>
          </p:cNvPr>
          <p:cNvSpPr/>
          <p:nvPr/>
        </p:nvSpPr>
        <p:spPr>
          <a:xfrm>
            <a:off x="1787592" y="1410130"/>
            <a:ext cx="1600155" cy="557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AF6D86F-8CB3-48D0-8B4D-A17886BAB6AC}"/>
              </a:ext>
            </a:extLst>
          </p:cNvPr>
          <p:cNvSpPr/>
          <p:nvPr/>
        </p:nvSpPr>
        <p:spPr>
          <a:xfrm>
            <a:off x="1678109" y="953744"/>
            <a:ext cx="1814962" cy="3465057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lustración libre de Smart City Flat - Descargar Vectores Gratis,  Illustrator Graficos, Plantillas Diseño">
            <a:extLst>
              <a:ext uri="{FF2B5EF4-FFF2-40B4-BE49-F238E27FC236}">
                <a16:creationId xmlns:a16="http://schemas.microsoft.com/office/drawing/2014/main" id="{69418301-B4B4-43C1-BE7F-06D97207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3" y="1095824"/>
            <a:ext cx="871689" cy="6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C4648CE-7DCA-4851-BE3C-23CE09D6B722}"/>
              </a:ext>
            </a:extLst>
          </p:cNvPr>
          <p:cNvSpPr/>
          <p:nvPr/>
        </p:nvSpPr>
        <p:spPr>
          <a:xfrm>
            <a:off x="120930" y="68407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30" name="Picture 6" descr="Api - Free seo and web icons">
            <a:extLst>
              <a:ext uri="{FF2B5EF4-FFF2-40B4-BE49-F238E27FC236}">
                <a16:creationId xmlns:a16="http://schemas.microsoft.com/office/drawing/2014/main" id="{2201DC49-FA0A-405F-A58B-ED13A402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67" y="6127918"/>
            <a:ext cx="478561" cy="4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DFS - Sistema de archivos distribuidos Hadoop - Diego Calvo">
            <a:extLst>
              <a:ext uri="{FF2B5EF4-FFF2-40B4-BE49-F238E27FC236}">
                <a16:creationId xmlns:a16="http://schemas.microsoft.com/office/drawing/2014/main" id="{3D686674-4281-4F1E-B2F1-09D505A8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1" y="4205181"/>
            <a:ext cx="1136521" cy="3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4449173-C851-49CF-9A26-424734B8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568" y="3777844"/>
            <a:ext cx="1535116" cy="416720"/>
          </a:xfrm>
          <a:prstGeom prst="rect">
            <a:avLst/>
          </a:prstGeom>
        </p:spPr>
      </p:pic>
      <p:pic>
        <p:nvPicPr>
          <p:cNvPr id="1046" name="Picture 22" descr="Hadoop Icons - Download Free Vector Icons | Noun Project">
            <a:extLst>
              <a:ext uri="{FF2B5EF4-FFF2-40B4-BE49-F238E27FC236}">
                <a16:creationId xmlns:a16="http://schemas.microsoft.com/office/drawing/2014/main" id="{BF6554C2-157D-4821-89A0-89C0044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5" y="4111528"/>
            <a:ext cx="513476" cy="5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ear una base de datos en MongoDB - Victor Robles | Victor Robles">
            <a:extLst>
              <a:ext uri="{FF2B5EF4-FFF2-40B4-BE49-F238E27FC236}">
                <a16:creationId xmlns:a16="http://schemas.microsoft.com/office/drawing/2014/main" id="{D606CA32-85F1-4088-8C37-08E34DF5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51" y="3200774"/>
            <a:ext cx="727895" cy="8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B02473B6-97DD-49F8-B1EA-4EEAF1710579}"/>
              </a:ext>
            </a:extLst>
          </p:cNvPr>
          <p:cNvSpPr/>
          <p:nvPr/>
        </p:nvSpPr>
        <p:spPr>
          <a:xfrm>
            <a:off x="1087590" y="6066438"/>
            <a:ext cx="2985786" cy="61483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31CE21EB-082F-43D7-A1E1-359634050C67}"/>
              </a:ext>
            </a:extLst>
          </p:cNvPr>
          <p:cNvSpPr txBox="1"/>
          <p:nvPr/>
        </p:nvSpPr>
        <p:spPr>
          <a:xfrm>
            <a:off x="323024" y="852470"/>
            <a:ext cx="712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Sensores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717C97D0-5EEB-4BD2-800E-35D6B541FAD8}"/>
              </a:ext>
            </a:extLst>
          </p:cNvPr>
          <p:cNvSpPr txBox="1"/>
          <p:nvPr/>
        </p:nvSpPr>
        <p:spPr>
          <a:xfrm>
            <a:off x="34776" y="6146350"/>
            <a:ext cx="11075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900" b="1">
                <a:latin typeface="Myriad Pro" panose="020B0503030403020204" pitchFamily="34" charset="0"/>
              </a:defRPr>
            </a:lvl1pPr>
          </a:lstStyle>
          <a:p>
            <a:r>
              <a:rPr lang="es-ES" dirty="0"/>
              <a:t>Aplicaciones de negocio </a:t>
            </a:r>
          </a:p>
        </p:txBody>
      </p:sp>
      <p:pic>
        <p:nvPicPr>
          <p:cNvPr id="62" name="Picture 18" descr="Wal-e, backup continuo en postgresql | Blog">
            <a:extLst>
              <a:ext uri="{FF2B5EF4-FFF2-40B4-BE49-F238E27FC236}">
                <a16:creationId xmlns:a16="http://schemas.microsoft.com/office/drawing/2014/main" id="{0E639F77-85AC-4892-8998-4761D582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5" y="2511645"/>
            <a:ext cx="1136520" cy="5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https://www.fiware.org/wp-content/uploads/2018/05/fiware_logo.png">
            <a:extLst>
              <a:ext uri="{FF2B5EF4-FFF2-40B4-BE49-F238E27FC236}">
                <a16:creationId xmlns:a16="http://schemas.microsoft.com/office/drawing/2014/main" id="{228B2D0F-769A-4DEF-9747-79AC1E4F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94" y="2679910"/>
            <a:ext cx="433260" cy="3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Wal-e, backup continuo en postgresql | Blog">
            <a:extLst>
              <a:ext uri="{FF2B5EF4-FFF2-40B4-BE49-F238E27FC236}">
                <a16:creationId xmlns:a16="http://schemas.microsoft.com/office/drawing/2014/main" id="{982B3DF0-C809-488D-9AAD-638F8B97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47" y="5045583"/>
            <a:ext cx="830945" cy="3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taho Png &amp; Free Pentaho.png Transparent Images #134368 - PNGio">
            <a:extLst>
              <a:ext uri="{FF2B5EF4-FFF2-40B4-BE49-F238E27FC236}">
                <a16:creationId xmlns:a16="http://schemas.microsoft.com/office/drawing/2014/main" id="{131CBD9E-C217-403E-B29D-523E8F88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68" y="4914463"/>
            <a:ext cx="881213" cy="4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24B219E-567B-44A7-91AF-0DD7EFAF8F5E}"/>
              </a:ext>
            </a:extLst>
          </p:cNvPr>
          <p:cNvSpPr/>
          <p:nvPr/>
        </p:nvSpPr>
        <p:spPr>
          <a:xfrm>
            <a:off x="1746265" y="1174741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SmartHorizon API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34B5ADA6-AA9D-47D6-BA74-57F296554C74}"/>
              </a:ext>
            </a:extLst>
          </p:cNvPr>
          <p:cNvSpPr/>
          <p:nvPr/>
        </p:nvSpPr>
        <p:spPr>
          <a:xfrm>
            <a:off x="1753935" y="34521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Real Time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C324A0E8-89FD-42C2-BCB4-F1D7F19053E2}"/>
              </a:ext>
            </a:extLst>
          </p:cNvPr>
          <p:cNvSpPr/>
          <p:nvPr/>
        </p:nvSpPr>
        <p:spPr>
          <a:xfrm>
            <a:off x="1753935" y="4591437"/>
            <a:ext cx="1625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Programadas mediante ETL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D6834410-4EF8-498C-A22A-D72E1C16789B}"/>
              </a:ext>
            </a:extLst>
          </p:cNvPr>
          <p:cNvSpPr/>
          <p:nvPr/>
        </p:nvSpPr>
        <p:spPr>
          <a:xfrm>
            <a:off x="1678109" y="157270"/>
            <a:ext cx="17642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Ingesta y transformación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1785C1A2-8C28-456C-90A2-AC678A93CC1C}"/>
              </a:ext>
            </a:extLst>
          </p:cNvPr>
          <p:cNvSpPr/>
          <p:nvPr/>
        </p:nvSpPr>
        <p:spPr>
          <a:xfrm>
            <a:off x="3672826" y="19100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DataLake</a:t>
            </a:r>
            <a:endParaRPr lang="es-ES" sz="900" b="1" dirty="0">
              <a:latin typeface="Myriad Pro" panose="020B0503030403020204" pitchFamily="34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10309AF0-7571-4DDA-A61F-A8AF065A6241}"/>
              </a:ext>
            </a:extLst>
          </p:cNvPr>
          <p:cNvSpPr/>
          <p:nvPr/>
        </p:nvSpPr>
        <p:spPr>
          <a:xfrm>
            <a:off x="5917263" y="4562704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Dataware</a:t>
            </a:r>
            <a:r>
              <a:rPr lang="es-ES" sz="900" b="1" dirty="0">
                <a:latin typeface="Myriad Pro" panose="020B0503030403020204" pitchFamily="34" charset="0"/>
              </a:rPr>
              <a:t> House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EF913D0-FAEC-4890-BE61-EC506C42AF7E}"/>
              </a:ext>
            </a:extLst>
          </p:cNvPr>
          <p:cNvSpPr/>
          <p:nvPr/>
        </p:nvSpPr>
        <p:spPr>
          <a:xfrm>
            <a:off x="4160378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Almacenar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AD90D6B7-B57A-4040-A66F-ADC4C845B585}"/>
              </a:ext>
            </a:extLst>
          </p:cNvPr>
          <p:cNvSpPr/>
          <p:nvPr/>
        </p:nvSpPr>
        <p:spPr>
          <a:xfrm>
            <a:off x="6884943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Analítica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C19D7C-6E47-43AC-B787-81B45AC41C11}"/>
              </a:ext>
            </a:extLst>
          </p:cNvPr>
          <p:cNvSpPr/>
          <p:nvPr/>
        </p:nvSpPr>
        <p:spPr>
          <a:xfrm>
            <a:off x="5982882" y="1009302"/>
            <a:ext cx="2587970" cy="6938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E1F3A9B5-BC01-4A7B-A9FA-CEA02BA4546E}"/>
              </a:ext>
            </a:extLst>
          </p:cNvPr>
          <p:cNvSpPr/>
          <p:nvPr/>
        </p:nvSpPr>
        <p:spPr>
          <a:xfrm>
            <a:off x="5972608" y="2890720"/>
            <a:ext cx="2586776" cy="8021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8" name="Picture 18" descr="Resultado de imagen de jupyter logo transparent">
            <a:extLst>
              <a:ext uri="{FF2B5EF4-FFF2-40B4-BE49-F238E27FC236}">
                <a16:creationId xmlns:a16="http://schemas.microsoft.com/office/drawing/2014/main" id="{7EF504CC-D137-4D42-AF69-F5FD5676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74" y="3059182"/>
            <a:ext cx="455686" cy="5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ángulo 102">
            <a:extLst>
              <a:ext uri="{FF2B5EF4-FFF2-40B4-BE49-F238E27FC236}">
                <a16:creationId xmlns:a16="http://schemas.microsoft.com/office/drawing/2014/main" id="{CDA7BC0B-656B-4C26-BD2F-C7F947D97EF4}"/>
              </a:ext>
            </a:extLst>
          </p:cNvPr>
          <p:cNvSpPr/>
          <p:nvPr/>
        </p:nvSpPr>
        <p:spPr>
          <a:xfrm>
            <a:off x="5945156" y="72451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BigData en tiempo Real</a:t>
            </a:r>
          </a:p>
        </p:txBody>
      </p:sp>
      <p:pic>
        <p:nvPicPr>
          <p:cNvPr id="11" name="Picture 12" descr="Apache Spark - Viquipèdia, l'enciclopèdia lliure">
            <a:extLst>
              <a:ext uri="{FF2B5EF4-FFF2-40B4-BE49-F238E27FC236}">
                <a16:creationId xmlns:a16="http://schemas.microsoft.com/office/drawing/2014/main" id="{3958090F-15C4-4AB7-B972-18FA6280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0" y="1083547"/>
            <a:ext cx="997770" cy="5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ángulo 106">
            <a:extLst>
              <a:ext uri="{FF2B5EF4-FFF2-40B4-BE49-F238E27FC236}">
                <a16:creationId xmlns:a16="http://schemas.microsoft.com/office/drawing/2014/main" id="{CB54E715-E74E-435B-B747-68D5093C2412}"/>
              </a:ext>
            </a:extLst>
          </p:cNvPr>
          <p:cNvSpPr/>
          <p:nvPr/>
        </p:nvSpPr>
        <p:spPr>
          <a:xfrm>
            <a:off x="9928862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Visualización</a:t>
            </a:r>
          </a:p>
        </p:txBody>
      </p:sp>
      <p:pic>
        <p:nvPicPr>
          <p:cNvPr id="112" name="Picture 2" descr="Resultado de imagen de dashboard images real time">
            <a:extLst>
              <a:ext uri="{FF2B5EF4-FFF2-40B4-BE49-F238E27FC236}">
                <a16:creationId xmlns:a16="http://schemas.microsoft.com/office/drawing/2014/main" id="{D8E03387-43F9-4D07-89A2-F679DC41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9" y="2057672"/>
            <a:ext cx="1286639" cy="7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F090D52A-AB83-4B2F-9888-835C2AA339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44" y="2990275"/>
            <a:ext cx="678928" cy="678928"/>
          </a:xfrm>
          <a:prstGeom prst="rect">
            <a:avLst/>
          </a:prstGeom>
        </p:spPr>
      </p:pic>
      <p:sp>
        <p:nvSpPr>
          <p:cNvPr id="117" name="Rectángulo 116">
            <a:extLst>
              <a:ext uri="{FF2B5EF4-FFF2-40B4-BE49-F238E27FC236}">
                <a16:creationId xmlns:a16="http://schemas.microsoft.com/office/drawing/2014/main" id="{3409085A-018C-4061-86F9-CAFCF3FD155A}"/>
              </a:ext>
            </a:extLst>
          </p:cNvPr>
          <p:cNvSpPr/>
          <p:nvPr/>
        </p:nvSpPr>
        <p:spPr>
          <a:xfrm>
            <a:off x="7731512" y="239135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de modelos de IA 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FB034EA-F881-4B77-B864-FCC204C521D8}"/>
              </a:ext>
            </a:extLst>
          </p:cNvPr>
          <p:cNvSpPr/>
          <p:nvPr/>
        </p:nvSpPr>
        <p:spPr>
          <a:xfrm>
            <a:off x="7411278" y="378646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Entrenamiento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Modelos IA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F76DA07-A822-455C-B0ED-53F0B4868B0F}"/>
              </a:ext>
            </a:extLst>
          </p:cNvPr>
          <p:cNvCxnSpPr>
            <a:cxnSpLocks/>
          </p:cNvCxnSpPr>
          <p:nvPr/>
        </p:nvCxnSpPr>
        <p:spPr>
          <a:xfrm>
            <a:off x="7230010" y="1728863"/>
            <a:ext cx="1" cy="8791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9875AB4-B6FB-4EE2-B2DA-E6350D4238C6}"/>
              </a:ext>
            </a:extLst>
          </p:cNvPr>
          <p:cNvSpPr/>
          <p:nvPr/>
        </p:nvSpPr>
        <p:spPr>
          <a:xfrm>
            <a:off x="5933226" y="2589424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avanzada IA</a:t>
            </a: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68D20036-AAE3-40B6-BD9F-5D2E147FF8C3}"/>
              </a:ext>
            </a:extLst>
          </p:cNvPr>
          <p:cNvCxnSpPr>
            <a:cxnSpLocks/>
          </p:cNvCxnSpPr>
          <p:nvPr/>
        </p:nvCxnSpPr>
        <p:spPr>
          <a:xfrm>
            <a:off x="7230010" y="3876067"/>
            <a:ext cx="13136" cy="867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616EFBF3-7664-449F-8CEF-948373B488D1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818" y="3881441"/>
            <a:ext cx="1140180" cy="67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Rectángulo 123">
            <a:extLst>
              <a:ext uri="{FF2B5EF4-FFF2-40B4-BE49-F238E27FC236}">
                <a16:creationId xmlns:a16="http://schemas.microsoft.com/office/drawing/2014/main" id="{DD9EE63A-CA6D-425C-9B2B-622F3C47F094}"/>
              </a:ext>
            </a:extLst>
          </p:cNvPr>
          <p:cNvSpPr/>
          <p:nvPr/>
        </p:nvSpPr>
        <p:spPr>
          <a:xfrm>
            <a:off x="1732023" y="2245440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IoT</a:t>
            </a:r>
          </a:p>
        </p:txBody>
      </p:sp>
      <p:pic>
        <p:nvPicPr>
          <p:cNvPr id="125" name="Picture 30" descr="Supported data sources of Pivot Table | Flexmonster">
            <a:extLst>
              <a:ext uri="{FF2B5EF4-FFF2-40B4-BE49-F238E27FC236}">
                <a16:creationId xmlns:a16="http://schemas.microsoft.com/office/drawing/2014/main" id="{7332683F-BB43-4822-82BA-331D65A6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09" y="4967762"/>
            <a:ext cx="1409744" cy="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ángulo: esquinas redondeadas 125">
            <a:extLst>
              <a:ext uri="{FF2B5EF4-FFF2-40B4-BE49-F238E27FC236}">
                <a16:creationId xmlns:a16="http://schemas.microsoft.com/office/drawing/2014/main" id="{5F23C8A3-F6EF-4B28-8813-A3D4594DB86B}"/>
              </a:ext>
            </a:extLst>
          </p:cNvPr>
          <p:cNvSpPr/>
          <p:nvPr/>
        </p:nvSpPr>
        <p:spPr>
          <a:xfrm>
            <a:off x="1678109" y="4548086"/>
            <a:ext cx="1814962" cy="1040023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5CC6B85-6F2B-47DA-8813-3172E17987D8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05095" y="1353433"/>
            <a:ext cx="2477787" cy="27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0A5EA4E-D4EE-4B4F-8E8E-9F7A386AEBB9}"/>
              </a:ext>
            </a:extLst>
          </p:cNvPr>
          <p:cNvCxnSpPr>
            <a:cxnSpLocks/>
          </p:cNvCxnSpPr>
          <p:nvPr/>
        </p:nvCxnSpPr>
        <p:spPr>
          <a:xfrm>
            <a:off x="4693298" y="1355944"/>
            <a:ext cx="0" cy="864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7C80FDB-B9C6-4594-A9F2-E6835109D06D}"/>
              </a:ext>
            </a:extLst>
          </p:cNvPr>
          <p:cNvSpPr/>
          <p:nvPr/>
        </p:nvSpPr>
        <p:spPr>
          <a:xfrm>
            <a:off x="1247589" y="3826400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9ADFE553-B46A-4180-9E9D-60D9E8795660}"/>
              </a:ext>
            </a:extLst>
          </p:cNvPr>
          <p:cNvSpPr/>
          <p:nvPr/>
        </p:nvSpPr>
        <p:spPr>
          <a:xfrm>
            <a:off x="3643822" y="810021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2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412ADB64-1018-4BC4-B841-AEA52F9FEB37}"/>
              </a:ext>
            </a:extLst>
          </p:cNvPr>
          <p:cNvSpPr/>
          <p:nvPr/>
        </p:nvSpPr>
        <p:spPr>
          <a:xfrm>
            <a:off x="6067308" y="5892457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3</a:t>
            </a:r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B0DE9A2A-C57A-44AF-80A2-6FCAED9C28A8}"/>
              </a:ext>
            </a:extLst>
          </p:cNvPr>
          <p:cNvSpPr/>
          <p:nvPr/>
        </p:nvSpPr>
        <p:spPr>
          <a:xfrm>
            <a:off x="11726990" y="2832326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4</a:t>
            </a: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A8D99A2D-B04B-4C72-889E-8C133E435442}"/>
              </a:ext>
            </a:extLst>
          </p:cNvPr>
          <p:cNvSpPr/>
          <p:nvPr/>
        </p:nvSpPr>
        <p:spPr>
          <a:xfrm>
            <a:off x="7428819" y="2350499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5</a:t>
            </a:r>
          </a:p>
        </p:txBody>
      </p: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342A049E-7EE3-43D3-AFB7-00DB0165E5A6}"/>
              </a:ext>
            </a:extLst>
          </p:cNvPr>
          <p:cNvCxnSpPr>
            <a:cxnSpLocks/>
            <a:stCxn id="92" idx="3"/>
            <a:endCxn id="123" idx="0"/>
          </p:cNvCxnSpPr>
          <p:nvPr/>
        </p:nvCxnSpPr>
        <p:spPr>
          <a:xfrm>
            <a:off x="8570852" y="1356227"/>
            <a:ext cx="2124670" cy="47240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7">
            <a:extLst>
              <a:ext uri="{FF2B5EF4-FFF2-40B4-BE49-F238E27FC236}">
                <a16:creationId xmlns:a16="http://schemas.microsoft.com/office/drawing/2014/main" id="{DED9CFFF-6B0F-4135-8DD0-2DCDD621C9FF}"/>
              </a:ext>
            </a:extLst>
          </p:cNvPr>
          <p:cNvCxnSpPr>
            <a:cxnSpLocks/>
            <a:stCxn id="95" idx="3"/>
            <a:endCxn id="123" idx="2"/>
          </p:cNvCxnSpPr>
          <p:nvPr/>
        </p:nvCxnSpPr>
        <p:spPr>
          <a:xfrm flipV="1">
            <a:off x="8587588" y="4767708"/>
            <a:ext cx="2107934" cy="48471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84B5A205-CD82-465E-B812-3E9EB473F87A}"/>
              </a:ext>
            </a:extLst>
          </p:cNvPr>
          <p:cNvCxnSpPr>
            <a:cxnSpLocks/>
          </p:cNvCxnSpPr>
          <p:nvPr/>
        </p:nvCxnSpPr>
        <p:spPr>
          <a:xfrm flipV="1">
            <a:off x="2403353" y="5620785"/>
            <a:ext cx="0" cy="43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A0B1A004-21D5-4F59-8F80-447B996504F9}"/>
              </a:ext>
            </a:extLst>
          </p:cNvPr>
          <p:cNvCxnSpPr>
            <a:cxnSpLocks/>
          </p:cNvCxnSpPr>
          <p:nvPr/>
        </p:nvCxnSpPr>
        <p:spPr>
          <a:xfrm>
            <a:off x="3505095" y="5356568"/>
            <a:ext cx="2538945" cy="3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64AD4302-A9AF-4846-A2DA-19EA6A4C031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697822" y="4964494"/>
            <a:ext cx="0" cy="3920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F34FEB7-A06F-437E-9FE1-B569095A5D0C}"/>
              </a:ext>
            </a:extLst>
          </p:cNvPr>
          <p:cNvCxnSpPr/>
          <p:nvPr/>
        </p:nvCxnSpPr>
        <p:spPr>
          <a:xfrm>
            <a:off x="1643215" y="587314"/>
            <a:ext cx="187903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51CCDF9E-DF26-4ED7-9149-6E5D84A7BE94}"/>
              </a:ext>
            </a:extLst>
          </p:cNvPr>
          <p:cNvCxnSpPr>
            <a:cxnSpLocks/>
          </p:cNvCxnSpPr>
          <p:nvPr/>
        </p:nvCxnSpPr>
        <p:spPr>
          <a:xfrm>
            <a:off x="3658816" y="587314"/>
            <a:ext cx="213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B83A7C54-4CB5-47CC-BE9F-A694A093C3CA}"/>
              </a:ext>
            </a:extLst>
          </p:cNvPr>
          <p:cNvCxnSpPr>
            <a:cxnSpLocks/>
          </p:cNvCxnSpPr>
          <p:nvPr/>
        </p:nvCxnSpPr>
        <p:spPr>
          <a:xfrm>
            <a:off x="5972608" y="587314"/>
            <a:ext cx="25867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F396F459-C800-4BB1-B78C-D91280A6910D}"/>
              </a:ext>
            </a:extLst>
          </p:cNvPr>
          <p:cNvCxnSpPr>
            <a:cxnSpLocks/>
          </p:cNvCxnSpPr>
          <p:nvPr/>
        </p:nvCxnSpPr>
        <p:spPr>
          <a:xfrm>
            <a:off x="8915400" y="587314"/>
            <a:ext cx="2802640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ector recto de flecha 1038">
            <a:extLst>
              <a:ext uri="{FF2B5EF4-FFF2-40B4-BE49-F238E27FC236}">
                <a16:creationId xmlns:a16="http://schemas.microsoft.com/office/drawing/2014/main" id="{8336FE72-9638-485A-AC3E-E354ED1B35B7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8559384" y="3291818"/>
            <a:ext cx="1232316" cy="6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5EE9720E-A818-46E7-B1F1-67D40DD08B26}"/>
              </a:ext>
            </a:extLst>
          </p:cNvPr>
          <p:cNvSpPr/>
          <p:nvPr/>
        </p:nvSpPr>
        <p:spPr>
          <a:xfrm>
            <a:off x="9249340" y="1046097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Cuadros de mando con información en tiempo real</a:t>
            </a: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44FADF81-CCB9-4AE1-A436-90091F370E80}"/>
              </a:ext>
            </a:extLst>
          </p:cNvPr>
          <p:cNvSpPr/>
          <p:nvPr/>
        </p:nvSpPr>
        <p:spPr>
          <a:xfrm>
            <a:off x="6372819" y="5875922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DWL con dimensiones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para analítica de negocio y cuadros de mando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99179FD8-A26C-496F-825E-9EF5D36676CD}"/>
              </a:ext>
            </a:extLst>
          </p:cNvPr>
          <p:cNvSpPr/>
          <p:nvPr/>
        </p:nvSpPr>
        <p:spPr>
          <a:xfrm>
            <a:off x="8582461" y="2940200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Publicación de algoritmos</a:t>
            </a: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E415847F-4003-4D32-BE52-F8980EBB241B}"/>
              </a:ext>
            </a:extLst>
          </p:cNvPr>
          <p:cNvSpPr/>
          <p:nvPr/>
        </p:nvSpPr>
        <p:spPr>
          <a:xfrm>
            <a:off x="3891215" y="76169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Ingesta de datos masivos y almacenaje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en crudo en datalake</a:t>
            </a:r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CA638BA3-1209-4A1D-88A9-9059722B06E4}"/>
              </a:ext>
            </a:extLst>
          </p:cNvPr>
          <p:cNvSpPr/>
          <p:nvPr/>
        </p:nvSpPr>
        <p:spPr>
          <a:xfrm>
            <a:off x="9080161" y="5389953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BI </a:t>
            </a:r>
            <a:r>
              <a:rPr lang="es-ES" sz="900" dirty="0" err="1">
                <a:latin typeface="Myriad Pro" panose="020B0503030403020204" pitchFamily="34" charset="0"/>
              </a:rPr>
              <a:t>reporting</a:t>
            </a:r>
            <a:r>
              <a:rPr lang="es-ES" sz="900" dirty="0">
                <a:latin typeface="Myriad Pro" panose="020B0503030403020204" pitchFamily="34" charset="0"/>
              </a:rPr>
              <a:t> con datos agregados y </a:t>
            </a:r>
            <a:r>
              <a:rPr lang="es-ES" sz="900" dirty="0" err="1">
                <a:latin typeface="Myriad Pro" panose="020B0503030403020204" pitchFamily="34" charset="0"/>
              </a:rPr>
              <a:t>dimesionados</a:t>
            </a:r>
            <a:endParaRPr lang="es-ES" sz="900" dirty="0">
              <a:latin typeface="Myriad Pro" panose="020B0503030403020204" pitchFamily="34" charset="0"/>
            </a:endParaRPr>
          </a:p>
        </p:txBody>
      </p:sp>
      <p:pic>
        <p:nvPicPr>
          <p:cNvPr id="1043" name="Picture 18" descr="TensorFlow">
            <a:extLst>
              <a:ext uri="{FF2B5EF4-FFF2-40B4-BE49-F238E27FC236}">
                <a16:creationId xmlns:a16="http://schemas.microsoft.com/office/drawing/2014/main" id="{20FB7B07-FD7E-4D09-AB72-0A84401C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53" y="2951704"/>
            <a:ext cx="1282901" cy="7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32" descr="Redes Sociales Para Empresas - White Website Icon Transparent - Free  Transparent PNG Download - PNGkey">
            <a:extLst>
              <a:ext uri="{FF2B5EF4-FFF2-40B4-BE49-F238E27FC236}">
                <a16:creationId xmlns:a16="http://schemas.microsoft.com/office/drawing/2014/main" id="{97AA7BB5-7AB9-4D20-B9CE-AF778F94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2" y="2772485"/>
            <a:ext cx="625177" cy="6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ángulo: esquinas redondeadas 187">
            <a:extLst>
              <a:ext uri="{FF2B5EF4-FFF2-40B4-BE49-F238E27FC236}">
                <a16:creationId xmlns:a16="http://schemas.microsoft.com/office/drawing/2014/main" id="{E0E0C62A-2BD5-460D-8931-852C40C81345}"/>
              </a:ext>
            </a:extLst>
          </p:cNvPr>
          <p:cNvSpPr/>
          <p:nvPr/>
        </p:nvSpPr>
        <p:spPr>
          <a:xfrm>
            <a:off x="120930" y="251640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8FE4184B-408C-4BC2-A622-0FB6D90F95B8}"/>
              </a:ext>
            </a:extLst>
          </p:cNvPr>
          <p:cNvCxnSpPr>
            <a:cxnSpLocks/>
          </p:cNvCxnSpPr>
          <p:nvPr/>
        </p:nvCxnSpPr>
        <p:spPr>
          <a:xfrm>
            <a:off x="1106454" y="1486973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F825C454-FE0E-4033-AC12-450B365C21F5}"/>
              </a:ext>
            </a:extLst>
          </p:cNvPr>
          <p:cNvCxnSpPr>
            <a:cxnSpLocks/>
          </p:cNvCxnSpPr>
          <p:nvPr/>
        </p:nvCxnSpPr>
        <p:spPr>
          <a:xfrm>
            <a:off x="1106454" y="3171032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B3C2AAB-08E7-4F2D-82C8-B3E2349F2BDE}"/>
              </a:ext>
            </a:extLst>
          </p:cNvPr>
          <p:cNvSpPr txBox="1"/>
          <p:nvPr/>
        </p:nvSpPr>
        <p:spPr>
          <a:xfrm>
            <a:off x="1294035" y="617966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ERP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A2061EF4-9F99-4D70-BEC8-356E84C7F43C}"/>
              </a:ext>
            </a:extLst>
          </p:cNvPr>
          <p:cNvSpPr txBox="1"/>
          <p:nvPr/>
        </p:nvSpPr>
        <p:spPr>
          <a:xfrm>
            <a:off x="2133086" y="6179662"/>
            <a:ext cx="8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GMAO</a:t>
            </a:r>
          </a:p>
        </p:txBody>
      </p:sp>
    </p:spTree>
    <p:extLst>
      <p:ext uri="{BB962C8B-B14F-4D97-AF65-F5344CB8AC3E}">
        <p14:creationId xmlns:p14="http://schemas.microsoft.com/office/powerpoint/2010/main" val="103319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290439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6613864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2920753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244178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V="1">
            <a:off x="3462291" y="3062796"/>
            <a:ext cx="1" cy="86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634144" y="2414726"/>
            <a:ext cx="1979720" cy="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flipH="1">
            <a:off x="7785716" y="3062796"/>
            <a:ext cx="1" cy="9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058658" y="20453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</p:spTree>
    <p:extLst>
      <p:ext uri="{BB962C8B-B14F-4D97-AF65-F5344CB8AC3E}">
        <p14:creationId xmlns:p14="http://schemas.microsoft.com/office/powerpoint/2010/main" val="51599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2677682-BC56-4D0B-B9A0-520020285F3A}"/>
              </a:ext>
            </a:extLst>
          </p:cNvPr>
          <p:cNvSpPr/>
          <p:nvPr/>
        </p:nvSpPr>
        <p:spPr>
          <a:xfrm>
            <a:off x="2276844" y="1460750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Facturación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F1AA65-6853-4ADC-84D0-C5B373FB4657}"/>
              </a:ext>
            </a:extLst>
          </p:cNvPr>
          <p:cNvSpPr/>
          <p:nvPr/>
        </p:nvSpPr>
        <p:spPr>
          <a:xfrm>
            <a:off x="2456497" y="4209234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Clientes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799F85-72FD-4A05-AAD9-764E9AB6E57A}"/>
              </a:ext>
            </a:extLst>
          </p:cNvPr>
          <p:cNvSpPr/>
          <p:nvPr/>
        </p:nvSpPr>
        <p:spPr>
          <a:xfrm>
            <a:off x="6703362" y="4237157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Integraciones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AC28B3-4BFC-4816-A19C-8F0176971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24" y="2564159"/>
            <a:ext cx="1133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32,3 M€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EAEE89-A298-42D5-89CA-B7CBB935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722" y="2571089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39,8 M€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2D71-73AE-43AC-B2AF-D5CBC6381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81" y="2580473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27,6 M€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C72FD-7B23-4B3B-9C5A-4128E7DF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653A47-A659-4C51-A3BA-82C9B413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70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A15B72-EBAA-4B2A-B35A-3ACF3A11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23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2856E7-D182-48D4-9AEA-DFB79B61AF3B}"/>
              </a:ext>
            </a:extLst>
          </p:cNvPr>
          <p:cNvSpPr/>
          <p:nvPr/>
        </p:nvSpPr>
        <p:spPr>
          <a:xfrm>
            <a:off x="8524844" y="1411103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Empleados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56B21-20FC-49A6-A689-4B0D4A87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766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5F0637-597F-4F09-BD85-6BB983B9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382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39AD7-F187-4B86-850F-DEEDB21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864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C8805E-ABF0-4586-8053-5D780F22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107" y="3075891"/>
            <a:ext cx="110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507B51-4B07-4A4C-989D-6D95C46E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11" y="3075891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480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CC6777-3282-4FDD-8B09-8FB037C4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558" y="3061797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380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9C31C1-980B-4ADD-B1C3-5223EA49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66" y="4687123"/>
            <a:ext cx="62660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mr-IN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</a:t>
            </a:r>
            <a:r>
              <a:rPr lang="es-E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más de 3.000 CLIENTES activos</a:t>
            </a:r>
          </a:p>
          <a:p>
            <a:endParaRPr lang="es-ES" altLang="es-ES" sz="2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  <a:p>
            <a:r>
              <a:rPr lang="es-E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 más de 300 Clientes de AAPP</a:t>
            </a:r>
            <a:endParaRPr lang="en-US" altLang="es-ES" sz="24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779F31E-E52B-4DF6-AABD-3F3F5E499385}"/>
              </a:ext>
            </a:extLst>
          </p:cNvPr>
          <p:cNvSpPr/>
          <p:nvPr/>
        </p:nvSpPr>
        <p:spPr>
          <a:xfrm>
            <a:off x="175361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5DD40D8-D5D8-4A94-81EC-C36B4ABB26EC}"/>
              </a:ext>
            </a:extLst>
          </p:cNvPr>
          <p:cNvSpPr/>
          <p:nvPr/>
        </p:nvSpPr>
        <p:spPr>
          <a:xfrm>
            <a:off x="1656054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5B8B165-83FB-4BDA-A3AB-A9A830295569}"/>
              </a:ext>
            </a:extLst>
          </p:cNvPr>
          <p:cNvSpPr/>
          <p:nvPr/>
        </p:nvSpPr>
        <p:spPr>
          <a:xfrm>
            <a:off x="3136748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D937B5A-9E57-4886-ABA8-BA001920B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20" y="1961486"/>
            <a:ext cx="1128862" cy="11288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BC8EE7-0906-4297-A81F-D5A08B85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61" y="1961486"/>
            <a:ext cx="1133090" cy="112886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F5AAE94-9C22-4E74-9713-E44C1B807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58" y="1961486"/>
            <a:ext cx="1133090" cy="1128862"/>
          </a:xfrm>
          <a:prstGeom prst="rect">
            <a:avLst/>
          </a:prstGeom>
        </p:spPr>
      </p:pic>
      <p:sp>
        <p:nvSpPr>
          <p:cNvPr id="50" name="Rectángulo 2">
            <a:extLst>
              <a:ext uri="{FF2B5EF4-FFF2-40B4-BE49-F238E27FC236}">
                <a16:creationId xmlns:a16="http://schemas.microsoft.com/office/drawing/2014/main" id="{48C194CE-E7AD-4522-9215-4297D33F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656" y="4693015"/>
            <a:ext cx="5782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“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Desde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2007 se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han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integrado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+ de 20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empresas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especializadas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en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diferentes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áreas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de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tecnología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”.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9490113B-F2FF-4F29-A6F9-4CF60BAE4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2F2AEE7-E7E9-4760-9DCC-53C7BABB46FC}"/>
              </a:ext>
            </a:extLst>
          </p:cNvPr>
          <p:cNvCxnSpPr/>
          <p:nvPr/>
        </p:nvCxnSpPr>
        <p:spPr>
          <a:xfrm>
            <a:off x="489653" y="6297144"/>
            <a:ext cx="11502957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D977304-E77D-4033-8E06-A95EE139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44" y="2560136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41,9 M€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C670EA-F485-4CB6-8B25-1B9C61DB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145" y="3471102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BECEE6-850B-4BB7-B638-0B364D7F956B}"/>
              </a:ext>
            </a:extLst>
          </p:cNvPr>
          <p:cNvSpPr/>
          <p:nvPr/>
        </p:nvSpPr>
        <p:spPr>
          <a:xfrm>
            <a:off x="4613170" y="2143662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62FAD18-1D01-403F-A862-A9A55C6C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840" y="3470008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E4FDB2B-AEE5-460F-A2DD-AEE2C0A6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987" y="3072843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505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D4C3925-F267-4A89-A907-4F7B3970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34" y="1958438"/>
            <a:ext cx="1133090" cy="112886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9798AC9-3D3D-4437-8CF9-375102B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38671" r="50000"/>
          <a:stretch/>
        </p:blipFill>
        <p:spPr>
          <a:xfrm>
            <a:off x="10799064" y="1546953"/>
            <a:ext cx="541333" cy="69231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376BCFF-132A-431A-A042-1147B8DE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508" y="353268"/>
            <a:ext cx="2528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Evolución</a:t>
            </a:r>
            <a:endParaRPr lang="en-US" altLang="es-ES" sz="4000" b="1" dirty="0">
              <a:solidFill>
                <a:srgbClr val="E6007E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753CF45-B0F3-4EB7-AA32-B9A399DC4C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7EF419F-348F-4775-B9CF-0C0B26F748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94D60EDD-7967-487E-B932-655EEC89351D}"/>
              </a:ext>
            </a:extLst>
          </p:cNvPr>
          <p:cNvSpPr/>
          <p:nvPr/>
        </p:nvSpPr>
        <p:spPr>
          <a:xfrm>
            <a:off x="1870229" y="275208"/>
            <a:ext cx="8451542" cy="49493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793508" y="484354"/>
            <a:ext cx="2162022" cy="1122504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7116933" y="484354"/>
            <a:ext cx="2162022" cy="1122504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3423821" y="2637376"/>
            <a:ext cx="999117" cy="56894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747246" y="2061068"/>
            <a:ext cx="999117" cy="56894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3874519" y="1606858"/>
            <a:ext cx="90840" cy="86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955530" y="980984"/>
            <a:ext cx="2161402" cy="6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8197944" y="1606858"/>
            <a:ext cx="48861" cy="45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561726" y="638932"/>
            <a:ext cx="132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589FA26-0E0F-4DBA-B0CF-0ECA16D300DE}"/>
              </a:ext>
            </a:extLst>
          </p:cNvPr>
          <p:cNvSpPr/>
          <p:nvPr/>
        </p:nvSpPr>
        <p:spPr>
          <a:xfrm>
            <a:off x="7116932" y="3138777"/>
            <a:ext cx="2162022" cy="1122504"/>
          </a:xfrm>
          <a:prstGeom prst="roundRect">
            <a:avLst>
              <a:gd name="adj" fmla="val 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CYGNUS-SQL</a:t>
            </a:r>
          </a:p>
        </p:txBody>
      </p:sp>
      <p:sp>
        <p:nvSpPr>
          <p:cNvPr id="13" name="Cilindro 12">
            <a:extLst>
              <a:ext uri="{FF2B5EF4-FFF2-40B4-BE49-F238E27FC236}">
                <a16:creationId xmlns:a16="http://schemas.microsoft.com/office/drawing/2014/main" id="{70709878-8480-4757-9CF0-B0096E2055B1}"/>
              </a:ext>
            </a:extLst>
          </p:cNvPr>
          <p:cNvSpPr/>
          <p:nvPr/>
        </p:nvSpPr>
        <p:spPr>
          <a:xfrm>
            <a:off x="7653435" y="4598203"/>
            <a:ext cx="1323964" cy="568941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PostgreSQL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E0DE2A0-2C1F-4C14-9CCB-A256BB8DF23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003152" y="1098127"/>
            <a:ext cx="2113780" cy="260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DA69D5-598A-4B15-8C19-9589A1F7F0BE}"/>
              </a:ext>
            </a:extLst>
          </p:cNvPr>
          <p:cNvCxnSpPr>
            <a:cxnSpLocks/>
          </p:cNvCxnSpPr>
          <p:nvPr/>
        </p:nvCxnSpPr>
        <p:spPr>
          <a:xfrm>
            <a:off x="8315417" y="4297021"/>
            <a:ext cx="0" cy="31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9CC7E6-9EC7-4966-A123-56224104752E}"/>
              </a:ext>
            </a:extLst>
          </p:cNvPr>
          <p:cNvSpPr/>
          <p:nvPr/>
        </p:nvSpPr>
        <p:spPr>
          <a:xfrm>
            <a:off x="4786307" y="2636863"/>
            <a:ext cx="2731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451A5"/>
                </a:solidFill>
                <a:latin typeface="IBMPlexMono,  Courier New"/>
              </a:rPr>
              <a:t>http://cygnus-sql:5055/notify</a:t>
            </a:r>
            <a:endParaRPr lang="es-ES" b="0" dirty="0">
              <a:solidFill>
                <a:srgbClr val="000000"/>
              </a:solidFill>
              <a:effectLst/>
              <a:latin typeface="IBMPlexMono,  Courier New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BC7EA-D6E8-405B-839E-E2FCF8F4300F}"/>
              </a:ext>
            </a:extLst>
          </p:cNvPr>
          <p:cNvSpPr/>
          <p:nvPr/>
        </p:nvSpPr>
        <p:spPr>
          <a:xfrm>
            <a:off x="219155" y="902073"/>
            <a:ext cx="1293938" cy="39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POSTMAN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54548EE-11A5-41AC-9AAA-A7330BD75046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513093" y="1045606"/>
            <a:ext cx="1280415" cy="5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6FEDA9E-6A62-40F4-B06B-8DF987C23862}"/>
              </a:ext>
            </a:extLst>
          </p:cNvPr>
          <p:cNvSpPr txBox="1"/>
          <p:nvPr/>
        </p:nvSpPr>
        <p:spPr>
          <a:xfrm>
            <a:off x="4797590" y="2345538"/>
            <a:ext cx="162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9F41E00-010D-42F0-BFC6-874D788D2CC5}"/>
              </a:ext>
            </a:extLst>
          </p:cNvPr>
          <p:cNvSpPr/>
          <p:nvPr/>
        </p:nvSpPr>
        <p:spPr>
          <a:xfrm>
            <a:off x="2644513" y="4435318"/>
            <a:ext cx="2641692" cy="1080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Agente IoT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590FA87-923F-4450-BAA9-0CF8C492F115}"/>
              </a:ext>
            </a:extLst>
          </p:cNvPr>
          <p:cNvSpPr/>
          <p:nvPr/>
        </p:nvSpPr>
        <p:spPr>
          <a:xfrm>
            <a:off x="946950" y="5994907"/>
            <a:ext cx="923279" cy="714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Device</a:t>
            </a:r>
            <a:endParaRPr lang="es-ES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15C4CDE-4981-41FF-BDC6-366A27F1E53A}"/>
              </a:ext>
            </a:extLst>
          </p:cNvPr>
          <p:cNvCxnSpPr>
            <a:cxnSpLocks/>
            <a:stCxn id="26" idx="3"/>
            <a:endCxn id="25" idx="2"/>
          </p:cNvCxnSpPr>
          <p:nvPr/>
        </p:nvCxnSpPr>
        <p:spPr>
          <a:xfrm flipV="1">
            <a:off x="1870229" y="5515834"/>
            <a:ext cx="2095130" cy="836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225B985-BC72-4CBB-AEE0-CE0CB9F90FA1}"/>
              </a:ext>
            </a:extLst>
          </p:cNvPr>
          <p:cNvCxnSpPr>
            <a:cxnSpLocks/>
          </p:cNvCxnSpPr>
          <p:nvPr/>
        </p:nvCxnSpPr>
        <p:spPr>
          <a:xfrm flipH="1" flipV="1">
            <a:off x="3018408" y="1604677"/>
            <a:ext cx="16717" cy="285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1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DA7DC07-18B0-4EFA-8AD0-46F81DE43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235" y="281925"/>
            <a:ext cx="195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Sedes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EA2BE93-5375-4EDA-B7A1-6438BE254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3D4FAE4-156B-46CF-B171-C35E36F8F826}"/>
              </a:ext>
            </a:extLst>
          </p:cNvPr>
          <p:cNvCxnSpPr>
            <a:cxnSpLocks/>
          </p:cNvCxnSpPr>
          <p:nvPr/>
        </p:nvCxnSpPr>
        <p:spPr>
          <a:xfrm>
            <a:off x="204281" y="6297144"/>
            <a:ext cx="11788329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F60748CB-5741-4F74-BADD-0CF82EF8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2" y="1323068"/>
            <a:ext cx="10881676" cy="487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3D0E-A9CA-496F-8F04-7B5C467B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CCDDC-177E-4C30-8E84-5D119383A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6771" y="3370839"/>
            <a:ext cx="1051665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rgbClr val="C0366B"/>
                </a:solidFill>
                <a:latin typeface="Myriad Pro" charset="0"/>
                <a:ea typeface="Myriad Pro" charset="0"/>
                <a:cs typeface="Myriad Pro" charset="0"/>
              </a:rPr>
              <a:t>Nunsys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es una empresa especializada en la implantación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soluciones integrales de tecnología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 Realiza proyectos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Comunicaciones, Sistemas, y Software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dirigidos tanto a Empresas Privadas como a Entidades Públicas.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Con un equipo de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más de 500 personas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somos capaces de combinar diferentes tecnologías y ofrecer soluciones únicas para cubrir cualquier necesidad de aquellas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empresas que apuestan por la innovación y la transformación digital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Además, contamos con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15 delegaciones en España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por lo que ofrecemos servicios en todo el territorio nacional. </a:t>
            </a:r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948840" y="6291943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64180"/>
          </a:xfrm>
          <a:prstGeom prst="rect">
            <a:avLst/>
          </a:prstGeom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851603" y="543607"/>
            <a:ext cx="68667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Nosotros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97E149-5AED-4617-B4DD-7CC5B9663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6C93D0-8546-487D-A117-66A495DDC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063" y="3102251"/>
            <a:ext cx="1715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Administración</a:t>
            </a:r>
          </a:p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Pública</a:t>
            </a:r>
            <a:endParaRPr lang="en-US" altLang="es-ES" dirty="0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547508" y="1843073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Elipse 26"/>
          <p:cNvSpPr/>
          <p:nvPr/>
        </p:nvSpPr>
        <p:spPr>
          <a:xfrm>
            <a:off x="284816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lipse 29"/>
          <p:cNvSpPr/>
          <p:nvPr/>
        </p:nvSpPr>
        <p:spPr>
          <a:xfrm>
            <a:off x="1106470" y="185446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lipse 31"/>
          <p:cNvSpPr/>
          <p:nvPr/>
        </p:nvSpPr>
        <p:spPr>
          <a:xfrm>
            <a:off x="621591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>
            <a:off x="7899785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123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Automoción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708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Construcción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9583659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373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Educación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1164285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35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Museos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284816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Elipse 44"/>
          <p:cNvSpPr/>
          <p:nvPr/>
        </p:nvSpPr>
        <p:spPr>
          <a:xfrm>
            <a:off x="4595406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Elipse 45"/>
          <p:cNvSpPr/>
          <p:nvPr/>
        </p:nvSpPr>
        <p:spPr>
          <a:xfrm>
            <a:off x="621591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Elipse 46"/>
          <p:cNvSpPr/>
          <p:nvPr/>
        </p:nvSpPr>
        <p:spPr>
          <a:xfrm>
            <a:off x="7924857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Elipse 47"/>
          <p:cNvSpPr/>
          <p:nvPr/>
        </p:nvSpPr>
        <p:spPr>
          <a:xfrm>
            <a:off x="9583659" y="416161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10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Químico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256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err="1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Retail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828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Alimentación Bodegas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804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Transporte 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y logística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00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Turismo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Hoteles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45" y="420064"/>
            <a:ext cx="111188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Los sectores para los que       </a:t>
            </a:r>
          </a:p>
          <a:p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                     trabajamos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28" y="3113644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Sanidad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874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Banca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74" y="2042596"/>
            <a:ext cx="816864" cy="81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4394664"/>
            <a:ext cx="816864" cy="8138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6" y="2075965"/>
            <a:ext cx="816864" cy="8138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2060416"/>
            <a:ext cx="816864" cy="813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1" y="2085785"/>
            <a:ext cx="816864" cy="813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13" y="212691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4382011"/>
            <a:ext cx="813816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5" y="4364307"/>
            <a:ext cx="816864" cy="8138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62" y="4354507"/>
            <a:ext cx="813816" cy="81381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50" y="4360826"/>
            <a:ext cx="813816" cy="8138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1" y="2055029"/>
            <a:ext cx="813816" cy="81381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33" y="4394664"/>
            <a:ext cx="813816" cy="813816"/>
          </a:xfrm>
          <a:prstGeom prst="rect">
            <a:avLst/>
          </a:prstGeom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4271555-426D-474B-830A-F28924728B68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n 56">
            <a:extLst>
              <a:ext uri="{FF2B5EF4-FFF2-40B4-BE49-F238E27FC236}">
                <a16:creationId xmlns:a16="http://schemas.microsoft.com/office/drawing/2014/main" id="{BC8B2C63-BCE6-44D2-BF10-D04A0C1BAE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AAB0E48-EE38-4DE6-A09F-F2FEBCFE40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>
            <a:extLst>
              <a:ext uri="{FF2B5EF4-FFF2-40B4-BE49-F238E27FC236}">
                <a16:creationId xmlns:a16="http://schemas.microsoft.com/office/drawing/2014/main" id="{97DD4102-C052-0844-BF17-D808AB2CE878}"/>
              </a:ext>
            </a:extLst>
          </p:cNvPr>
          <p:cNvGrpSpPr/>
          <p:nvPr/>
        </p:nvGrpSpPr>
        <p:grpSpPr>
          <a:xfrm>
            <a:off x="541432" y="3599386"/>
            <a:ext cx="10982294" cy="1323589"/>
            <a:chOff x="541432" y="3599386"/>
            <a:chExt cx="10982294" cy="1323589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03D2AEEF-1624-694F-AC56-22F47F84F0A6}"/>
                </a:ext>
              </a:extLst>
            </p:cNvPr>
            <p:cNvGrpSpPr/>
            <p:nvPr/>
          </p:nvGrpSpPr>
          <p:grpSpPr>
            <a:xfrm>
              <a:off x="541432" y="3599386"/>
              <a:ext cx="10982294" cy="1323589"/>
              <a:chOff x="541432" y="3599386"/>
              <a:chExt cx="10982294" cy="1323589"/>
            </a:xfrm>
          </p:grpSpPr>
          <p:sp>
            <p:nvSpPr>
              <p:cNvPr id="385" name="Título 1">
                <a:extLst>
                  <a:ext uri="{FF2B5EF4-FFF2-40B4-BE49-F238E27FC236}">
                    <a16:creationId xmlns:a16="http://schemas.microsoft.com/office/drawing/2014/main" id="{113C9116-E5FA-064F-995E-CCA8C479E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105" y="4233372"/>
                <a:ext cx="1477233" cy="44982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Reciclabox</a:t>
                </a:r>
                <a:endParaRPr lang="es-ES" sz="11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</p:txBody>
          </p: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1DDE3094-BEF4-A847-A984-9B3C86D7A376}"/>
                  </a:ext>
                </a:extLst>
              </p:cNvPr>
              <p:cNvGrpSpPr/>
              <p:nvPr/>
            </p:nvGrpSpPr>
            <p:grpSpPr>
              <a:xfrm>
                <a:off x="541432" y="3599386"/>
                <a:ext cx="10982294" cy="1323589"/>
                <a:chOff x="541432" y="3599386"/>
                <a:chExt cx="10982294" cy="1323589"/>
              </a:xfrm>
            </p:grpSpPr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40D5277C-16FA-E24A-AA63-C7A494AC8825}"/>
                    </a:ext>
                  </a:extLst>
                </p:cNvPr>
                <p:cNvGrpSpPr/>
                <p:nvPr/>
              </p:nvGrpSpPr>
              <p:grpSpPr>
                <a:xfrm>
                  <a:off x="541432" y="3599386"/>
                  <a:ext cx="10982294" cy="1060353"/>
                  <a:chOff x="541432" y="3599386"/>
                  <a:chExt cx="10982294" cy="1060353"/>
                </a:xfrm>
              </p:grpSpPr>
              <p:cxnSp>
                <p:nvCxnSpPr>
                  <p:cNvPr id="320" name="Conector recto 319">
                    <a:extLst>
                      <a:ext uri="{FF2B5EF4-FFF2-40B4-BE49-F238E27FC236}">
                        <a16:creationId xmlns:a16="http://schemas.microsoft.com/office/drawing/2014/main" id="{58FCA8B9-0D92-764A-94A4-7C5CA4C92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20" y="3922955"/>
                    <a:ext cx="10544906" cy="0"/>
                  </a:xfrm>
                  <a:prstGeom prst="line">
                    <a:avLst/>
                  </a:prstGeom>
                  <a:ln w="12700">
                    <a:solidFill>
                      <a:srgbClr val="4A4A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Título 1">
                    <a:extLst>
                      <a:ext uri="{FF2B5EF4-FFF2-40B4-BE49-F238E27FC236}">
                        <a16:creationId xmlns:a16="http://schemas.microsoft.com/office/drawing/2014/main" id="{C08D8465-C64C-6544-A2C3-A5130FBF7B6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88881" y="4233372"/>
                    <a:ext cx="1277651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Control accesos</a:t>
                    </a:r>
                  </a:p>
                </p:txBody>
              </p:sp>
              <p:sp>
                <p:nvSpPr>
                  <p:cNvPr id="414" name="Título 1">
                    <a:extLst>
                      <a:ext uri="{FF2B5EF4-FFF2-40B4-BE49-F238E27FC236}">
                        <a16:creationId xmlns:a16="http://schemas.microsoft.com/office/drawing/2014/main" id="{E860FEE4-7B95-B546-B83D-F176A69BD4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8601" y="4233372"/>
                    <a:ext cx="1477233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Apps Ciudadanas</a:t>
                    </a:r>
                  </a:p>
                </p:txBody>
              </p:sp>
              <p:sp>
                <p:nvSpPr>
                  <p:cNvPr id="106" name="Título 1">
                    <a:extLst>
                      <a:ext uri="{FF2B5EF4-FFF2-40B4-BE49-F238E27FC236}">
                        <a16:creationId xmlns:a16="http://schemas.microsoft.com/office/drawing/2014/main" id="{2CC72C66-AE3D-AF49-8451-5F102BBAC15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96803" y="4233372"/>
                    <a:ext cx="1153294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Seguridad Física</a:t>
                    </a:r>
                  </a:p>
                </p:txBody>
              </p:sp>
              <p:sp>
                <p:nvSpPr>
                  <p:cNvPr id="119" name="Título 1">
                    <a:extLst>
                      <a:ext uri="{FF2B5EF4-FFF2-40B4-BE49-F238E27FC236}">
                        <a16:creationId xmlns:a16="http://schemas.microsoft.com/office/drawing/2014/main" id="{116589CE-7D40-8A40-9817-177D1D4FBD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1432" y="4233372"/>
                    <a:ext cx="837550" cy="202644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 City</a:t>
                    </a:r>
                  </a:p>
                </p:txBody>
              </p:sp>
              <p:sp>
                <p:nvSpPr>
                  <p:cNvPr id="331" name="Título 1">
                    <a:extLst>
                      <a:ext uri="{FF2B5EF4-FFF2-40B4-BE49-F238E27FC236}">
                        <a16:creationId xmlns:a16="http://schemas.microsoft.com/office/drawing/2014/main" id="{F929E90E-94D6-E44E-9C95-B450F8CE8AE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617826" y="4233372"/>
                    <a:ext cx="1206734" cy="426367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SmartHorizon</a:t>
                    </a:r>
                  </a:p>
                </p:txBody>
              </p:sp>
              <p:sp>
                <p:nvSpPr>
                  <p:cNvPr id="416" name="Elipse 415">
                    <a:extLst>
                      <a:ext uri="{FF2B5EF4-FFF2-40B4-BE49-F238E27FC236}">
                        <a16:creationId xmlns:a16="http://schemas.microsoft.com/office/drawing/2014/main" id="{99E2C013-A164-0C45-9E81-1EAA9C15F3A9}"/>
                      </a:ext>
                    </a:extLst>
                  </p:cNvPr>
                  <p:cNvSpPr/>
                  <p:nvPr/>
                </p:nvSpPr>
                <p:spPr>
                  <a:xfrm>
                    <a:off x="5640600" y="3599386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81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14F2BCB-0CA5-CB4C-8834-F0CE9F064DC5}"/>
                      </a:ext>
                    </a:extLst>
                  </p:cNvPr>
                  <p:cNvGrpSpPr/>
                  <p:nvPr/>
                </p:nvGrpSpPr>
                <p:grpSpPr>
                  <a:xfrm>
                    <a:off x="642644" y="3599386"/>
                    <a:ext cx="635126" cy="635126"/>
                    <a:chOff x="642644" y="3533851"/>
                    <a:chExt cx="635126" cy="635126"/>
                  </a:xfrm>
                </p:grpSpPr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D956CF22-2A19-E04E-9AB0-E9E615785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644" y="3533851"/>
                      <a:ext cx="635126" cy="635126"/>
                    </a:xfrm>
                    <a:prstGeom prst="ellipse">
                      <a:avLst/>
                    </a:prstGeom>
                    <a:solidFill>
                      <a:srgbClr val="ACCE5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14" name="Gráfico 13">
                      <a:extLst>
                        <a:ext uri="{FF2B5EF4-FFF2-40B4-BE49-F238E27FC236}">
                          <a16:creationId xmlns:a16="http://schemas.microsoft.com/office/drawing/2014/main" id="{4F7893FD-014D-AE4C-81B3-13636E4FE1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2874" y="3608324"/>
                      <a:ext cx="254666" cy="4861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05D649C0-8AA2-FB40-9A53-D927F920A6CE}"/>
                      </a:ext>
                    </a:extLst>
                  </p:cNvPr>
                  <p:cNvGrpSpPr/>
                  <p:nvPr/>
                </p:nvGrpSpPr>
                <p:grpSpPr>
                  <a:xfrm>
                    <a:off x="7514878" y="3599386"/>
                    <a:ext cx="637115" cy="637115"/>
                    <a:chOff x="7359723" y="3543586"/>
                    <a:chExt cx="637115" cy="637115"/>
                  </a:xfrm>
                </p:grpSpPr>
                <p:sp>
                  <p:nvSpPr>
                    <p:cNvPr id="413" name="Elipse 412">
                      <a:extLst>
                        <a:ext uri="{FF2B5EF4-FFF2-40B4-BE49-F238E27FC236}">
                          <a16:creationId xmlns:a16="http://schemas.microsoft.com/office/drawing/2014/main" id="{8E7FF858-190B-564E-9CF5-7D4A1A545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9723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59" name="Gráfico 58">
                      <a:extLst>
                        <a:ext uri="{FF2B5EF4-FFF2-40B4-BE49-F238E27FC236}">
                          <a16:creationId xmlns:a16="http://schemas.microsoft.com/office/drawing/2014/main" id="{8764B1D4-2072-BD4E-8377-92C9CB6C2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6030" y="3741493"/>
                      <a:ext cx="444500" cy="2413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DC1268CE-A59B-0442-AFC7-10B215AD3DC1}"/>
                      </a:ext>
                    </a:extLst>
                  </p:cNvPr>
                  <p:cNvGrpSpPr/>
                  <p:nvPr/>
                </p:nvGrpSpPr>
                <p:grpSpPr>
                  <a:xfrm>
                    <a:off x="9383220" y="3599386"/>
                    <a:ext cx="637115" cy="637115"/>
                    <a:chOff x="9592771" y="3543586"/>
                    <a:chExt cx="637115" cy="637115"/>
                  </a:xfrm>
                </p:grpSpPr>
                <p:sp>
                  <p:nvSpPr>
                    <p:cNvPr id="107" name="Elipse 106">
                      <a:extLst>
                        <a:ext uri="{FF2B5EF4-FFF2-40B4-BE49-F238E27FC236}">
                          <a16:creationId xmlns:a16="http://schemas.microsoft.com/office/drawing/2014/main" id="{2AD609C7-F43B-F746-9B39-C6E81667D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771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63" name="Gráfico 62">
                      <a:extLst>
                        <a:ext uri="{FF2B5EF4-FFF2-40B4-BE49-F238E27FC236}">
                          <a16:creationId xmlns:a16="http://schemas.microsoft.com/office/drawing/2014/main" id="{10696155-9CF2-994F-8F1C-B2337172E9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770874" y="3707632"/>
                      <a:ext cx="342900" cy="2921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1029B3C5-2B29-C34B-9418-729B28D09FE4}"/>
                      </a:ext>
                    </a:extLst>
                  </p:cNvPr>
                  <p:cNvGrpSpPr/>
                  <p:nvPr/>
                </p:nvGrpSpPr>
                <p:grpSpPr>
                  <a:xfrm>
                    <a:off x="1898595" y="3599386"/>
                    <a:ext cx="637115" cy="637115"/>
                    <a:chOff x="1909772" y="3593606"/>
                    <a:chExt cx="637115" cy="637115"/>
                  </a:xfrm>
                </p:grpSpPr>
                <p:sp>
                  <p:nvSpPr>
                    <p:cNvPr id="384" name="Elipse 383">
                      <a:extLst>
                        <a:ext uri="{FF2B5EF4-FFF2-40B4-BE49-F238E27FC236}">
                          <a16:creationId xmlns:a16="http://schemas.microsoft.com/office/drawing/2014/main" id="{8B25E9C6-64D6-5048-A235-B54A2541F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9772" y="359360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D8117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1" name="Imagen 250">
                      <a:extLst>
                        <a:ext uri="{FF2B5EF4-FFF2-40B4-BE49-F238E27FC236}">
                          <a16:creationId xmlns:a16="http://schemas.microsoft.com/office/drawing/2014/main" id="{A09C20E5-A775-3A45-9241-8582B2260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080651" y="3698260"/>
                      <a:ext cx="295357" cy="4169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3CDF5163-C4E2-3D40-8A06-6235FB9FDDF2}"/>
                      </a:ext>
                    </a:extLst>
                  </p:cNvPr>
                  <p:cNvGrpSpPr/>
                  <p:nvPr/>
                </p:nvGrpSpPr>
                <p:grpSpPr>
                  <a:xfrm>
                    <a:off x="3183131" y="3599386"/>
                    <a:ext cx="637115" cy="637115"/>
                    <a:chOff x="3360932" y="3543586"/>
                    <a:chExt cx="637115" cy="637115"/>
                  </a:xfrm>
                </p:grpSpPr>
                <p:sp>
                  <p:nvSpPr>
                    <p:cNvPr id="388" name="Elipse 387">
                      <a:extLst>
                        <a:ext uri="{FF2B5EF4-FFF2-40B4-BE49-F238E27FC236}">
                          <a16:creationId xmlns:a16="http://schemas.microsoft.com/office/drawing/2014/main" id="{0E4E187E-AD04-5F44-8B7F-BA7A08E23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932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ACCE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2" name="Imagen 251">
                      <a:extLst>
                        <a:ext uri="{FF2B5EF4-FFF2-40B4-BE49-F238E27FC236}">
                          <a16:creationId xmlns:a16="http://schemas.microsoft.com/office/drawing/2014/main" id="{87359508-04CD-EF47-AD89-90D5761606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474110" y="3693142"/>
                      <a:ext cx="399641" cy="37775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5" name="Título 1">
                  <a:extLst>
                    <a:ext uri="{FF2B5EF4-FFF2-40B4-BE49-F238E27FC236}">
                      <a16:creationId xmlns:a16="http://schemas.microsoft.com/office/drawing/2014/main" id="{F52D518B-B50D-B648-82AD-218B36F694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62859" y="3914995"/>
                  <a:ext cx="1780568" cy="100798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Municipios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Parking</a:t>
                  </a:r>
                </a:p>
              </p:txBody>
            </p:sp>
          </p:grpSp>
        </p:grpSp>
        <p:pic>
          <p:nvPicPr>
            <p:cNvPr id="77" name="Gráfico 76">
              <a:extLst>
                <a:ext uri="{FF2B5EF4-FFF2-40B4-BE49-F238E27FC236}">
                  <a16:creationId xmlns:a16="http://schemas.microsoft.com/office/drawing/2014/main" id="{BBB41798-82AE-F54F-8A60-0B2D1628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4500" y="3603308"/>
              <a:ext cx="642719" cy="642719"/>
            </a:xfrm>
            <a:prstGeom prst="rect">
              <a:avLst/>
            </a:prstGeom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37693F56-4140-8948-9EFA-79044CFECEF0}"/>
              </a:ext>
            </a:extLst>
          </p:cNvPr>
          <p:cNvGrpSpPr/>
          <p:nvPr/>
        </p:nvGrpSpPr>
        <p:grpSpPr>
          <a:xfrm>
            <a:off x="171499" y="2765757"/>
            <a:ext cx="11336708" cy="1079433"/>
            <a:chOff x="171499" y="2765757"/>
            <a:chExt cx="11336708" cy="1079433"/>
          </a:xfrm>
        </p:grpSpPr>
        <p:cxnSp>
          <p:nvCxnSpPr>
            <p:cNvPr id="319" name="Conector recto 318">
              <a:extLst>
                <a:ext uri="{FF2B5EF4-FFF2-40B4-BE49-F238E27FC236}">
                  <a16:creationId xmlns:a16="http://schemas.microsoft.com/office/drawing/2014/main" id="{703B5E62-3F77-BC4F-A4ED-E2ADD2E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3075138"/>
              <a:ext cx="1052938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ítulo 1">
              <a:extLst>
                <a:ext uri="{FF2B5EF4-FFF2-40B4-BE49-F238E27FC236}">
                  <a16:creationId xmlns:a16="http://schemas.microsoft.com/office/drawing/2014/main" id="{0FF438A4-A5AE-7748-BAA2-89B13E357F96}"/>
                </a:ext>
              </a:extLst>
            </p:cNvPr>
            <p:cNvSpPr txBox="1">
              <a:spLocks/>
            </p:cNvSpPr>
            <p:nvPr/>
          </p:nvSpPr>
          <p:spPr>
            <a:xfrm>
              <a:off x="171499" y="3395364"/>
              <a:ext cx="1600257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Aplicaciones</a:t>
              </a:r>
            </a:p>
          </p:txBody>
        </p:sp>
        <p:sp>
          <p:nvSpPr>
            <p:cNvPr id="132" name="Título 1">
              <a:extLst>
                <a:ext uri="{FF2B5EF4-FFF2-40B4-BE49-F238E27FC236}">
                  <a16:creationId xmlns:a16="http://schemas.microsoft.com/office/drawing/2014/main" id="{B450B618-E3B9-2747-950B-1E3039A33E35}"/>
                </a:ext>
              </a:extLst>
            </p:cNvPr>
            <p:cNvSpPr txBox="1">
              <a:spLocks/>
            </p:cNvSpPr>
            <p:nvPr/>
          </p:nvSpPr>
          <p:spPr>
            <a:xfrm>
              <a:off x="2751292" y="3395364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BatOnRoute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3" name="Título 1">
              <a:extLst>
                <a:ext uri="{FF2B5EF4-FFF2-40B4-BE49-F238E27FC236}">
                  <a16:creationId xmlns:a16="http://schemas.microsoft.com/office/drawing/2014/main" id="{93C5C88D-2FA1-D44C-9A47-F9A757A78762}"/>
                </a:ext>
              </a:extLst>
            </p:cNvPr>
            <p:cNvSpPr txBox="1">
              <a:spLocks/>
            </p:cNvSpPr>
            <p:nvPr/>
          </p:nvSpPr>
          <p:spPr>
            <a:xfrm>
              <a:off x="5320297" y="3395364"/>
              <a:ext cx="127765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Happydonia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4" name="Título 1">
              <a:extLst>
                <a:ext uri="{FF2B5EF4-FFF2-40B4-BE49-F238E27FC236}">
                  <a16:creationId xmlns:a16="http://schemas.microsoft.com/office/drawing/2014/main" id="{7ACBA221-F0F4-7E4D-BDC1-D69BDEC78929}"/>
                </a:ext>
              </a:extLst>
            </p:cNvPr>
            <p:cNvSpPr txBox="1">
              <a:spLocks/>
            </p:cNvSpPr>
            <p:nvPr/>
          </p:nvSpPr>
          <p:spPr>
            <a:xfrm>
              <a:off x="7106903" y="3395364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Lupe</a:t>
              </a:r>
            </a:p>
          </p:txBody>
        </p:sp>
        <p:sp>
          <p:nvSpPr>
            <p:cNvPr id="135" name="Título 1">
              <a:extLst>
                <a:ext uri="{FF2B5EF4-FFF2-40B4-BE49-F238E27FC236}">
                  <a16:creationId xmlns:a16="http://schemas.microsoft.com/office/drawing/2014/main" id="{CE6E263E-BCE4-9241-9706-667CF4EFC368}"/>
                </a:ext>
              </a:extLst>
            </p:cNvPr>
            <p:cNvSpPr txBox="1">
              <a:spLocks/>
            </p:cNvSpPr>
            <p:nvPr/>
          </p:nvSpPr>
          <p:spPr>
            <a:xfrm>
              <a:off x="8517980" y="3395364"/>
              <a:ext cx="236759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Grabación y Transcripción de Pliegos</a:t>
              </a:r>
            </a:p>
          </p:txBody>
        </p:sp>
        <p:sp>
          <p:nvSpPr>
            <p:cNvPr id="131" name="Título 1">
              <a:extLst>
                <a:ext uri="{FF2B5EF4-FFF2-40B4-BE49-F238E27FC236}">
                  <a16:creationId xmlns:a16="http://schemas.microsoft.com/office/drawing/2014/main" id="{92D41158-4429-5645-93C1-E748FB6A0754}"/>
                </a:ext>
              </a:extLst>
            </p:cNvPr>
            <p:cNvSpPr txBox="1">
              <a:spLocks/>
            </p:cNvSpPr>
            <p:nvPr/>
          </p:nvSpPr>
          <p:spPr>
            <a:xfrm>
              <a:off x="1359393" y="3395364"/>
              <a:ext cx="1723599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Desarrollo a Medida</a:t>
              </a:r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A32F4E8-FE23-8A44-A8B4-BC89E474E382}"/>
                </a:ext>
              </a:extLst>
            </p:cNvPr>
            <p:cNvGrpSpPr/>
            <p:nvPr/>
          </p:nvGrpSpPr>
          <p:grpSpPr>
            <a:xfrm>
              <a:off x="642644" y="2765757"/>
              <a:ext cx="635126" cy="635126"/>
              <a:chOff x="642644" y="2672454"/>
              <a:chExt cx="635126" cy="635126"/>
            </a:xfrm>
          </p:grpSpPr>
          <p:sp>
            <p:nvSpPr>
              <p:cNvPr id="368" name="Elipse 367">
                <a:extLst>
                  <a:ext uri="{FF2B5EF4-FFF2-40B4-BE49-F238E27FC236}">
                    <a16:creationId xmlns:a16="http://schemas.microsoft.com/office/drawing/2014/main" id="{4A6A3BA4-52B4-5641-A806-94A64B454172}"/>
                  </a:ext>
                </a:extLst>
              </p:cNvPr>
              <p:cNvSpPr/>
              <p:nvPr/>
            </p:nvSpPr>
            <p:spPr>
              <a:xfrm>
                <a:off x="642644" y="2672454"/>
                <a:ext cx="635126" cy="635126"/>
              </a:xfrm>
              <a:prstGeom prst="ellipse">
                <a:avLst/>
              </a:prstGeom>
              <a:solidFill>
                <a:srgbClr val="D811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85B4C19E-3C00-4845-85B3-623F664AA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9557" y="2780467"/>
                <a:ext cx="241300" cy="419100"/>
              </a:xfrm>
              <a:prstGeom prst="rect">
                <a:avLst/>
              </a:prstGeom>
            </p:spPr>
          </p:pic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5CEEB1F-F7F1-3343-A5A0-C8A4AAACE266}"/>
                </a:ext>
              </a:extLst>
            </p:cNvPr>
            <p:cNvGrpSpPr/>
            <p:nvPr/>
          </p:nvGrpSpPr>
          <p:grpSpPr>
            <a:xfrm>
              <a:off x="9369197" y="2765757"/>
              <a:ext cx="637115" cy="637115"/>
              <a:chOff x="9592771" y="2687700"/>
              <a:chExt cx="637115" cy="637115"/>
            </a:xfrm>
          </p:grpSpPr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E911B43C-26CF-F744-A636-636A83B1F1FA}"/>
                  </a:ext>
                </a:extLst>
              </p:cNvPr>
              <p:cNvSpPr/>
              <p:nvPr/>
            </p:nvSpPr>
            <p:spPr>
              <a:xfrm>
                <a:off x="9592771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>
                <a:extLst>
                  <a:ext uri="{FF2B5EF4-FFF2-40B4-BE49-F238E27FC236}">
                    <a16:creationId xmlns:a16="http://schemas.microsoft.com/office/drawing/2014/main" id="{A8BF5700-10AE-EB40-AFA9-EA61A401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691227" y="2865167"/>
                <a:ext cx="440202" cy="282181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E530E662-B555-4840-BC95-350CDEBAA787}"/>
                </a:ext>
              </a:extLst>
            </p:cNvPr>
            <p:cNvGrpSpPr/>
            <p:nvPr/>
          </p:nvGrpSpPr>
          <p:grpSpPr>
            <a:xfrm>
              <a:off x="3187918" y="2765757"/>
              <a:ext cx="637115" cy="637115"/>
              <a:chOff x="3360932" y="2687700"/>
              <a:chExt cx="637115" cy="637115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342BBB7-E365-1348-A995-89FA316BF530}"/>
                  </a:ext>
                </a:extLst>
              </p:cNvPr>
              <p:cNvSpPr/>
              <p:nvPr/>
            </p:nvSpPr>
            <p:spPr>
              <a:xfrm>
                <a:off x="3360932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0" name="Gráfico 69">
                <a:extLst>
                  <a:ext uri="{FF2B5EF4-FFF2-40B4-BE49-F238E27FC236}">
                    <a16:creationId xmlns:a16="http://schemas.microsoft.com/office/drawing/2014/main" id="{7577D7AB-5A80-984F-BF10-D7EED742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482639" y="2866557"/>
                <a:ext cx="393700" cy="279400"/>
              </a:xfrm>
              <a:prstGeom prst="rect">
                <a:avLst/>
              </a:prstGeom>
            </p:spPr>
          </p:pic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1CE8AF9B-7F3D-E74B-A70A-2CB2080B337C}"/>
                </a:ext>
              </a:extLst>
            </p:cNvPr>
            <p:cNvGrpSpPr/>
            <p:nvPr/>
          </p:nvGrpSpPr>
          <p:grpSpPr>
            <a:xfrm>
              <a:off x="5634991" y="2765757"/>
              <a:ext cx="637115" cy="637115"/>
              <a:chOff x="5955815" y="2687700"/>
              <a:chExt cx="637115" cy="637115"/>
            </a:xfrm>
          </p:grpSpPr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AF542366-6451-3848-A081-046AB8851FB7}"/>
                  </a:ext>
                </a:extLst>
              </p:cNvPr>
              <p:cNvSpPr/>
              <p:nvPr/>
            </p:nvSpPr>
            <p:spPr>
              <a:xfrm>
                <a:off x="5955815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02CE5A80-99E6-7A40-B2C2-713CF206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66422" y="2822107"/>
                <a:ext cx="215900" cy="368300"/>
              </a:xfrm>
              <a:prstGeom prst="rect">
                <a:avLst/>
              </a:prstGeom>
            </p:spPr>
          </p:pic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AD30A8F6-72E4-A345-BEF4-D232B8194A02}"/>
                </a:ext>
              </a:extLst>
            </p:cNvPr>
            <p:cNvGrpSpPr/>
            <p:nvPr/>
          </p:nvGrpSpPr>
          <p:grpSpPr>
            <a:xfrm>
              <a:off x="7515197" y="2765757"/>
              <a:ext cx="637115" cy="637115"/>
              <a:chOff x="7359723" y="2687700"/>
              <a:chExt cx="637115" cy="637115"/>
            </a:xfrm>
          </p:grpSpPr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805FC368-5034-FC48-A56E-F390D35BEAE5}"/>
                  </a:ext>
                </a:extLst>
              </p:cNvPr>
              <p:cNvSpPr/>
              <p:nvPr/>
            </p:nvSpPr>
            <p:spPr>
              <a:xfrm>
                <a:off x="7359723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3BF47FC0-5593-924D-81D4-2C3EC3C2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24038" y="2917568"/>
                <a:ext cx="508484" cy="177378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F4D5DB8E-E134-784C-BC6E-D703250453B2}"/>
                </a:ext>
              </a:extLst>
            </p:cNvPr>
            <p:cNvGrpSpPr/>
            <p:nvPr/>
          </p:nvGrpSpPr>
          <p:grpSpPr>
            <a:xfrm>
              <a:off x="1909772" y="2765757"/>
              <a:ext cx="637115" cy="637115"/>
              <a:chOff x="1909772" y="2747737"/>
              <a:chExt cx="637115" cy="637115"/>
            </a:xfrm>
          </p:grpSpPr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6DF3F2E6-56A0-5747-919B-0031AC036AA6}"/>
                  </a:ext>
                </a:extLst>
              </p:cNvPr>
              <p:cNvSpPr/>
              <p:nvPr/>
            </p:nvSpPr>
            <p:spPr>
              <a:xfrm>
                <a:off x="1909772" y="2747737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1" name="Gráfico 190">
                <a:extLst>
                  <a:ext uri="{FF2B5EF4-FFF2-40B4-BE49-F238E27FC236}">
                    <a16:creationId xmlns:a16="http://schemas.microsoft.com/office/drawing/2014/main" id="{8933E2A5-9517-8F4F-A6A3-A7A76926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082279" y="2873061"/>
                <a:ext cx="292100" cy="355600"/>
              </a:xfrm>
              <a:prstGeom prst="rect">
                <a:avLst/>
              </a:prstGeom>
            </p:spPr>
          </p:pic>
        </p:grp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1C44CA2-47F6-0544-833F-6EFEBD64DE3C}"/>
              </a:ext>
            </a:extLst>
          </p:cNvPr>
          <p:cNvGrpSpPr/>
          <p:nvPr/>
        </p:nvGrpSpPr>
        <p:grpSpPr>
          <a:xfrm>
            <a:off x="-62609" y="1015572"/>
            <a:ext cx="11563353" cy="1081464"/>
            <a:chOff x="-62609" y="1015572"/>
            <a:chExt cx="11563353" cy="1081464"/>
          </a:xfrm>
        </p:grpSpPr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95CFC34-F099-0C4C-B396-8EAE967A8803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1328035"/>
              <a:ext cx="10521924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ítulo 1">
              <a:extLst>
                <a:ext uri="{FF2B5EF4-FFF2-40B4-BE49-F238E27FC236}">
                  <a16:creationId xmlns:a16="http://schemas.microsoft.com/office/drawing/2014/main" id="{7764BF6E-18FE-1F4F-8D44-52E8B996B87A}"/>
                </a:ext>
              </a:extLst>
            </p:cNvPr>
            <p:cNvSpPr txBox="1">
              <a:spLocks/>
            </p:cNvSpPr>
            <p:nvPr/>
          </p:nvSpPr>
          <p:spPr>
            <a:xfrm>
              <a:off x="2785301" y="1647210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Business Intelligence</a:t>
              </a:r>
            </a:p>
          </p:txBody>
        </p:sp>
        <p:sp>
          <p:nvSpPr>
            <p:cNvPr id="176" name="Título 1">
              <a:extLst>
                <a:ext uri="{FF2B5EF4-FFF2-40B4-BE49-F238E27FC236}">
                  <a16:creationId xmlns:a16="http://schemas.microsoft.com/office/drawing/2014/main" id="{C755469B-E71F-FE49-AFCC-3B50AA02327F}"/>
                </a:ext>
              </a:extLst>
            </p:cNvPr>
            <p:cNvSpPr txBox="1">
              <a:spLocks/>
            </p:cNvSpPr>
            <p:nvPr/>
          </p:nvSpPr>
          <p:spPr>
            <a:xfrm>
              <a:off x="4074362" y="1647210"/>
              <a:ext cx="138013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Cuadros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 Mando</a:t>
              </a:r>
            </a:p>
          </p:txBody>
        </p:sp>
        <p:sp>
          <p:nvSpPr>
            <p:cNvPr id="177" name="Título 1">
              <a:extLst>
                <a:ext uri="{FF2B5EF4-FFF2-40B4-BE49-F238E27FC236}">
                  <a16:creationId xmlns:a16="http://schemas.microsoft.com/office/drawing/2014/main" id="{3182D429-8076-C742-82BD-0482E996528A}"/>
                </a:ext>
              </a:extLst>
            </p:cNvPr>
            <p:cNvSpPr txBox="1">
              <a:spLocks/>
            </p:cNvSpPr>
            <p:nvPr/>
          </p:nvSpPr>
          <p:spPr>
            <a:xfrm>
              <a:off x="5210685" y="1647210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Análisis Predictivo</a:t>
              </a:r>
            </a:p>
          </p:txBody>
        </p:sp>
        <p:sp>
          <p:nvSpPr>
            <p:cNvPr id="178" name="Título 1">
              <a:extLst>
                <a:ext uri="{FF2B5EF4-FFF2-40B4-BE49-F238E27FC236}">
                  <a16:creationId xmlns:a16="http://schemas.microsoft.com/office/drawing/2014/main" id="{2FCB20CD-71F3-DE47-B171-9F919692BB72}"/>
                </a:ext>
              </a:extLst>
            </p:cNvPr>
            <p:cNvSpPr txBox="1">
              <a:spLocks/>
            </p:cNvSpPr>
            <p:nvPr/>
          </p:nvSpPr>
          <p:spPr>
            <a:xfrm>
              <a:off x="7141269" y="1647210"/>
              <a:ext cx="138433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Inteligencia Artificial</a:t>
              </a:r>
            </a:p>
          </p:txBody>
        </p:sp>
        <p:sp>
          <p:nvSpPr>
            <p:cNvPr id="179" name="Título 1">
              <a:extLst>
                <a:ext uri="{FF2B5EF4-FFF2-40B4-BE49-F238E27FC236}">
                  <a16:creationId xmlns:a16="http://schemas.microsoft.com/office/drawing/2014/main" id="{8B2A5C69-0AC5-C144-9908-1A1499724D58}"/>
                </a:ext>
              </a:extLst>
            </p:cNvPr>
            <p:cNvSpPr txBox="1">
              <a:spLocks/>
            </p:cNvSpPr>
            <p:nvPr/>
          </p:nvSpPr>
          <p:spPr>
            <a:xfrm>
              <a:off x="8447033" y="1647210"/>
              <a:ext cx="2526695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Transformación Digital</a:t>
              </a:r>
            </a:p>
          </p:txBody>
        </p:sp>
        <p:sp>
          <p:nvSpPr>
            <p:cNvPr id="181" name="Título 1">
              <a:extLst>
                <a:ext uri="{FF2B5EF4-FFF2-40B4-BE49-F238E27FC236}">
                  <a16:creationId xmlns:a16="http://schemas.microsoft.com/office/drawing/2014/main" id="{94449726-074E-044E-A504-BA117255B429}"/>
                </a:ext>
              </a:extLst>
            </p:cNvPr>
            <p:cNvSpPr txBox="1">
              <a:spLocks/>
            </p:cNvSpPr>
            <p:nvPr/>
          </p:nvSpPr>
          <p:spPr>
            <a:xfrm>
              <a:off x="-62609" y="1647210"/>
              <a:ext cx="2045632" cy="264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Datos e Inteligencia Artificial</a:t>
              </a:r>
            </a:p>
          </p:txBody>
        </p:sp>
        <p:sp>
          <p:nvSpPr>
            <p:cNvPr id="182" name="Título 1">
              <a:extLst>
                <a:ext uri="{FF2B5EF4-FFF2-40B4-BE49-F238E27FC236}">
                  <a16:creationId xmlns:a16="http://schemas.microsoft.com/office/drawing/2014/main" id="{0C7E7637-EB0A-3A4C-ABDB-5CF0BA9BC125}"/>
                </a:ext>
              </a:extLst>
            </p:cNvPr>
            <p:cNvSpPr txBox="1">
              <a:spLocks/>
            </p:cNvSpPr>
            <p:nvPr/>
          </p:nvSpPr>
          <p:spPr>
            <a:xfrm>
              <a:off x="1613339" y="1647210"/>
              <a:ext cx="120673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Big Data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E8BA365-928F-434C-BAB3-99E7E9A19BC3}"/>
                </a:ext>
              </a:extLst>
            </p:cNvPr>
            <p:cNvGrpSpPr/>
            <p:nvPr/>
          </p:nvGrpSpPr>
          <p:grpSpPr>
            <a:xfrm>
              <a:off x="642644" y="1015572"/>
              <a:ext cx="635126" cy="635126"/>
              <a:chOff x="642644" y="949660"/>
              <a:chExt cx="635126" cy="635126"/>
            </a:xfrm>
          </p:grpSpPr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050FB6DF-FB81-414F-9CF6-60D452E2E0A1}"/>
                  </a:ext>
                </a:extLst>
              </p:cNvPr>
              <p:cNvSpPr/>
              <p:nvPr/>
            </p:nvSpPr>
            <p:spPr>
              <a:xfrm>
                <a:off x="642644" y="949660"/>
                <a:ext cx="635126" cy="635126"/>
              </a:xfrm>
              <a:prstGeom prst="ellipse">
                <a:avLst/>
              </a:prstGeom>
              <a:solidFill>
                <a:srgbClr val="AF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" name="Gráfico 7">
                <a:extLst>
                  <a:ext uri="{FF2B5EF4-FFF2-40B4-BE49-F238E27FC236}">
                    <a16:creationId xmlns:a16="http://schemas.microsoft.com/office/drawing/2014/main" id="{65FD8332-CE10-C344-AFD7-6C5791B34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58406" y="1070103"/>
                <a:ext cx="419100" cy="381000"/>
              </a:xfrm>
              <a:prstGeom prst="rect">
                <a:avLst/>
              </a:prstGeom>
            </p:spPr>
          </p:pic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E51DEB33-A148-9444-9B0D-54DC5D91BFF4}"/>
                </a:ext>
              </a:extLst>
            </p:cNvPr>
            <p:cNvGrpSpPr/>
            <p:nvPr/>
          </p:nvGrpSpPr>
          <p:grpSpPr>
            <a:xfrm>
              <a:off x="3219410" y="1015572"/>
              <a:ext cx="637115" cy="637115"/>
              <a:chOff x="3360932" y="948666"/>
              <a:chExt cx="637115" cy="637115"/>
            </a:xfrm>
          </p:grpSpPr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30BFBB4A-2C90-EE4A-8DD1-F175479379BE}"/>
                  </a:ext>
                </a:extLst>
              </p:cNvPr>
              <p:cNvSpPr/>
              <p:nvPr/>
            </p:nvSpPr>
            <p:spPr>
              <a:xfrm>
                <a:off x="3360932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CC93D55-A5B8-0A44-BA1D-5AD211B5E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457239" y="1083073"/>
                <a:ext cx="444500" cy="3683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06B51CF-509B-3540-A060-BFB74D955B6D}"/>
                </a:ext>
              </a:extLst>
            </p:cNvPr>
            <p:cNvGrpSpPr/>
            <p:nvPr/>
          </p:nvGrpSpPr>
          <p:grpSpPr>
            <a:xfrm>
              <a:off x="4433107" y="1015572"/>
              <a:ext cx="637115" cy="637115"/>
              <a:chOff x="4692505" y="948666"/>
              <a:chExt cx="637115" cy="637115"/>
            </a:xfrm>
          </p:grpSpPr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FFABE4E6-1829-1149-801F-86A1A110BFB9}"/>
                  </a:ext>
                </a:extLst>
              </p:cNvPr>
              <p:cNvSpPr/>
              <p:nvPr/>
            </p:nvSpPr>
            <p:spPr>
              <a:xfrm>
                <a:off x="469250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5" name="Gráfico 204">
                <a:extLst>
                  <a:ext uri="{FF2B5EF4-FFF2-40B4-BE49-F238E27FC236}">
                    <a16:creationId xmlns:a16="http://schemas.microsoft.com/office/drawing/2014/main" id="{37873E91-1A4D-4F45-BEC1-712BF37D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815611" y="1076723"/>
                <a:ext cx="406400" cy="381000"/>
              </a:xfrm>
              <a:prstGeom prst="rect">
                <a:avLst/>
              </a:prstGeom>
            </p:spPr>
          </p:pic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D0CE34BD-C88F-9D4B-8C5C-998B3589E675}"/>
                </a:ext>
              </a:extLst>
            </p:cNvPr>
            <p:cNvGrpSpPr/>
            <p:nvPr/>
          </p:nvGrpSpPr>
          <p:grpSpPr>
            <a:xfrm>
              <a:off x="5652123" y="1015572"/>
              <a:ext cx="637115" cy="637115"/>
              <a:chOff x="5955815" y="948666"/>
              <a:chExt cx="637115" cy="637115"/>
            </a:xfrm>
          </p:grpSpPr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67800C6C-4559-E742-9022-839C20D4595A}"/>
                  </a:ext>
                </a:extLst>
              </p:cNvPr>
              <p:cNvSpPr/>
              <p:nvPr/>
            </p:nvSpPr>
            <p:spPr>
              <a:xfrm>
                <a:off x="595581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7" name="Gráfico 206">
                <a:extLst>
                  <a:ext uri="{FF2B5EF4-FFF2-40B4-BE49-F238E27FC236}">
                    <a16:creationId xmlns:a16="http://schemas.microsoft.com/office/drawing/2014/main" id="{625083FD-833E-D141-91D9-39CA4F9C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090222" y="1095773"/>
                <a:ext cx="368300" cy="342900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971C23F7-145C-C445-B577-E7D684CCBF6C}"/>
                </a:ext>
              </a:extLst>
            </p:cNvPr>
            <p:cNvGrpSpPr/>
            <p:nvPr/>
          </p:nvGrpSpPr>
          <p:grpSpPr>
            <a:xfrm>
              <a:off x="1909772" y="1015572"/>
              <a:ext cx="637115" cy="637115"/>
              <a:chOff x="1909772" y="992455"/>
              <a:chExt cx="637115" cy="637115"/>
            </a:xfrm>
          </p:grpSpPr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A58CF705-C7EC-ED44-868D-356054B3785E}"/>
                  </a:ext>
                </a:extLst>
              </p:cNvPr>
              <p:cNvSpPr/>
              <p:nvPr/>
            </p:nvSpPr>
            <p:spPr>
              <a:xfrm>
                <a:off x="1909772" y="992455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9" name="Gráfico 208">
                <a:extLst>
                  <a:ext uri="{FF2B5EF4-FFF2-40B4-BE49-F238E27FC236}">
                    <a16:creationId xmlns:a16="http://schemas.microsoft.com/office/drawing/2014/main" id="{B8C56673-19A9-E845-9CCD-6E19CDF9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60714" y="1146785"/>
                <a:ext cx="355600" cy="304800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9F237BD-3B1C-9749-8B3E-2AFA54BE6FBA}"/>
                </a:ext>
              </a:extLst>
            </p:cNvPr>
            <p:cNvGrpSpPr/>
            <p:nvPr/>
          </p:nvGrpSpPr>
          <p:grpSpPr>
            <a:xfrm>
              <a:off x="7518350" y="1015572"/>
              <a:ext cx="637115" cy="637115"/>
              <a:chOff x="7359723" y="948666"/>
              <a:chExt cx="637115" cy="637115"/>
            </a:xfrm>
          </p:grpSpPr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B9FBE3C4-9269-F44E-923D-62FCA2337F88}"/>
                  </a:ext>
                </a:extLst>
              </p:cNvPr>
              <p:cNvSpPr/>
              <p:nvPr/>
            </p:nvSpPr>
            <p:spPr>
              <a:xfrm>
                <a:off x="7359723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F6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F113F44C-ED48-044F-90DF-B4174A20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506830" y="1095773"/>
                <a:ext cx="342900" cy="342900"/>
              </a:xfrm>
              <a:prstGeom prst="rect">
                <a:avLst/>
              </a:prstGeom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0E844509-10C7-B24B-9380-8F8FB03C5D92}"/>
                </a:ext>
              </a:extLst>
            </p:cNvPr>
            <p:cNvGrpSpPr/>
            <p:nvPr/>
          </p:nvGrpSpPr>
          <p:grpSpPr>
            <a:xfrm>
              <a:off x="9384577" y="1015572"/>
              <a:ext cx="637115" cy="637115"/>
              <a:chOff x="9592771" y="948666"/>
              <a:chExt cx="637115" cy="637115"/>
            </a:xfrm>
          </p:grpSpPr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2632CB55-6E37-1C43-8839-D8A5401A11B3}"/>
                  </a:ext>
                </a:extLst>
              </p:cNvPr>
              <p:cNvSpPr/>
              <p:nvPr/>
            </p:nvSpPr>
            <p:spPr>
              <a:xfrm>
                <a:off x="9592771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3" name="Gráfico 212">
                <a:extLst>
                  <a:ext uri="{FF2B5EF4-FFF2-40B4-BE49-F238E27FC236}">
                    <a16:creationId xmlns:a16="http://schemas.microsoft.com/office/drawing/2014/main" id="{AEDB0523-47CD-794A-A4DD-83E963AD7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9701778" y="1133952"/>
                <a:ext cx="419100" cy="304800"/>
              </a:xfrm>
              <a:prstGeom prst="rect">
                <a:avLst/>
              </a:prstGeom>
            </p:spPr>
          </p:pic>
        </p:grp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3426246-796B-9946-ADB6-3A4C2AB40F46}"/>
              </a:ext>
            </a:extLst>
          </p:cNvPr>
          <p:cNvGrpSpPr/>
          <p:nvPr/>
        </p:nvGrpSpPr>
        <p:grpSpPr>
          <a:xfrm>
            <a:off x="160079" y="1892128"/>
            <a:ext cx="11340665" cy="1328741"/>
            <a:chOff x="160079" y="1892128"/>
            <a:chExt cx="11340665" cy="1328741"/>
          </a:xfrm>
        </p:grpSpPr>
        <p:sp>
          <p:nvSpPr>
            <p:cNvPr id="152" name="Título 1">
              <a:extLst>
                <a:ext uri="{FF2B5EF4-FFF2-40B4-BE49-F238E27FC236}">
                  <a16:creationId xmlns:a16="http://schemas.microsoft.com/office/drawing/2014/main" id="{3F05F456-BE74-1B4D-A5D2-5B53B0D1744E}"/>
                </a:ext>
              </a:extLst>
            </p:cNvPr>
            <p:cNvSpPr txBox="1">
              <a:spLocks/>
            </p:cNvSpPr>
            <p:nvPr/>
          </p:nvSpPr>
          <p:spPr>
            <a:xfrm>
              <a:off x="1395536" y="2524513"/>
              <a:ext cx="170854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Soluciones CCN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0DFF360C-6FD0-DB4D-83B4-00D91B224F04}"/>
                </a:ext>
              </a:extLst>
            </p:cNvPr>
            <p:cNvGrpSpPr/>
            <p:nvPr/>
          </p:nvGrpSpPr>
          <p:grpSpPr>
            <a:xfrm>
              <a:off x="160079" y="1892128"/>
              <a:ext cx="11340665" cy="1328741"/>
              <a:chOff x="160079" y="1892128"/>
              <a:chExt cx="11340665" cy="1328741"/>
            </a:xfrm>
          </p:grpSpPr>
          <p:sp>
            <p:nvSpPr>
              <p:cNvPr id="281" name="Título 1">
                <a:extLst>
                  <a:ext uri="{FF2B5EF4-FFF2-40B4-BE49-F238E27FC236}">
                    <a16:creationId xmlns:a16="http://schemas.microsoft.com/office/drawing/2014/main" id="{341F2252-DA2E-424C-AC20-2EF4493F4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3162" y="2212889"/>
                <a:ext cx="1780568" cy="100798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r>
                  <a:rPr lang="es-ES" sz="9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Endpoint</a:t>
                </a:r>
                <a:endParaRPr lang="es-ES" sz="9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Firewall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SIEM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Soluciones Avanzadas</a:t>
                </a: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9F9044B-CF65-B94D-B733-62CC201D77B1}"/>
                  </a:ext>
                </a:extLst>
              </p:cNvPr>
              <p:cNvGrpSpPr/>
              <p:nvPr/>
            </p:nvGrpSpPr>
            <p:grpSpPr>
              <a:xfrm>
                <a:off x="160079" y="1892128"/>
                <a:ext cx="11340665" cy="899760"/>
                <a:chOff x="160079" y="1892128"/>
                <a:chExt cx="11340665" cy="899760"/>
              </a:xfrm>
            </p:grpSpPr>
            <p:cxnSp>
              <p:nvCxnSpPr>
                <p:cNvPr id="143" name="Conector recto 142">
                  <a:extLst>
                    <a:ext uri="{FF2B5EF4-FFF2-40B4-BE49-F238E27FC236}">
                      <a16:creationId xmlns:a16="http://schemas.microsoft.com/office/drawing/2014/main" id="{DBD8510F-6C4C-714A-90DB-E28F2E74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820" y="2212660"/>
                  <a:ext cx="10521924" cy="229"/>
                </a:xfrm>
                <a:prstGeom prst="line">
                  <a:avLst/>
                </a:prstGeom>
                <a:ln w="12700">
                  <a:solidFill>
                    <a:srgbClr val="4A4A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ítulo 1">
                  <a:extLst>
                    <a:ext uri="{FF2B5EF4-FFF2-40B4-BE49-F238E27FC236}">
                      <a16:creationId xmlns:a16="http://schemas.microsoft.com/office/drawing/2014/main" id="{7B0CB994-30D3-284F-BE0C-5F3025832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0079" y="2524513"/>
                  <a:ext cx="1600257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Ciberseguridad</a:t>
                  </a:r>
                </a:p>
              </p:txBody>
            </p:sp>
            <p:sp>
              <p:nvSpPr>
                <p:cNvPr id="146" name="Título 1">
                  <a:extLst>
                    <a:ext uri="{FF2B5EF4-FFF2-40B4-BE49-F238E27FC236}">
                      <a16:creationId xmlns:a16="http://schemas.microsoft.com/office/drawing/2014/main" id="{8E886BB5-E88D-DB45-ACDE-5216FE361C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5317" y="2524513"/>
                  <a:ext cx="1569249" cy="252449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Soluciones Seguridad</a:t>
                  </a:r>
                </a:p>
              </p:txBody>
            </p:sp>
            <p:sp>
              <p:nvSpPr>
                <p:cNvPr id="147" name="Título 1">
                  <a:extLst>
                    <a:ext uri="{FF2B5EF4-FFF2-40B4-BE49-F238E27FC236}">
                      <a16:creationId xmlns:a16="http://schemas.microsoft.com/office/drawing/2014/main" id="{848B7552-3A8F-CB4B-9870-70D40B5327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34856" y="2524513"/>
                  <a:ext cx="1277651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 err="1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CyberSOC</a:t>
                  </a:r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 24x7</a:t>
                  </a:r>
                </a:p>
              </p:txBody>
            </p:sp>
            <p:sp>
              <p:nvSpPr>
                <p:cNvPr id="148" name="Título 1">
                  <a:extLst>
                    <a:ext uri="{FF2B5EF4-FFF2-40B4-BE49-F238E27FC236}">
                      <a16:creationId xmlns:a16="http://schemas.microsoft.com/office/drawing/2014/main" id="{ADAA3C63-B400-D740-B914-DD196BD2A1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16189" y="2524513"/>
                  <a:ext cx="1658662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Hacking</a:t>
                  </a:r>
                </a:p>
              </p:txBody>
            </p:sp>
            <p:sp>
              <p:nvSpPr>
                <p:cNvPr id="149" name="Título 1">
                  <a:extLst>
                    <a:ext uri="{FF2B5EF4-FFF2-40B4-BE49-F238E27FC236}">
                      <a16:creationId xmlns:a16="http://schemas.microsoft.com/office/drawing/2014/main" id="{97ED157C-1409-0248-868D-55731C19C0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36157" y="2524513"/>
                  <a:ext cx="1704998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Plan Director Seguridad</a:t>
                  </a:r>
                </a:p>
              </p:txBody>
            </p:sp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5A886F91-9EF0-3B42-9A1F-8549B7C8FFBE}"/>
                    </a:ext>
                  </a:extLst>
                </p:cNvPr>
                <p:cNvGrpSpPr/>
                <p:nvPr/>
              </p:nvGrpSpPr>
              <p:grpSpPr>
                <a:xfrm>
                  <a:off x="642644" y="1892128"/>
                  <a:ext cx="635126" cy="635126"/>
                  <a:chOff x="642644" y="1811057"/>
                  <a:chExt cx="635126" cy="635126"/>
                </a:xfrm>
              </p:grpSpPr>
              <p:sp>
                <p:nvSpPr>
                  <p:cNvPr id="145" name="Elipse 144">
                    <a:extLst>
                      <a:ext uri="{FF2B5EF4-FFF2-40B4-BE49-F238E27FC236}">
                        <a16:creationId xmlns:a16="http://schemas.microsoft.com/office/drawing/2014/main" id="{A34B5CF1-EC0A-7E41-8AAF-15EF76050998}"/>
                      </a:ext>
                    </a:extLst>
                  </p:cNvPr>
                  <p:cNvSpPr/>
                  <p:nvPr/>
                </p:nvSpPr>
                <p:spPr>
                  <a:xfrm>
                    <a:off x="642644" y="1811057"/>
                    <a:ext cx="635126" cy="635126"/>
                  </a:xfrm>
                  <a:prstGeom prst="ellipse">
                    <a:avLst/>
                  </a:prstGeom>
                  <a:solidFill>
                    <a:srgbClr val="89898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pic>
                <p:nvPicPr>
                  <p:cNvPr id="10" name="Gráfico 9">
                    <a:extLst>
                      <a:ext uri="{FF2B5EF4-FFF2-40B4-BE49-F238E27FC236}">
                        <a16:creationId xmlns:a16="http://schemas.microsoft.com/office/drawing/2014/main" id="{1739D3B8-E381-A54D-A4DC-43FA1A488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3207" y="1938120"/>
                    <a:ext cx="254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o 34">
                  <a:extLst>
                    <a:ext uri="{FF2B5EF4-FFF2-40B4-BE49-F238E27FC236}">
                      <a16:creationId xmlns:a16="http://schemas.microsoft.com/office/drawing/2014/main" id="{933DD7B0-15F4-BA44-9FDA-192C3D8CA6A0}"/>
                    </a:ext>
                  </a:extLst>
                </p:cNvPr>
                <p:cNvGrpSpPr/>
                <p:nvPr/>
              </p:nvGrpSpPr>
              <p:grpSpPr>
                <a:xfrm>
                  <a:off x="7514879" y="1892128"/>
                  <a:ext cx="637115" cy="637115"/>
                  <a:chOff x="7359723" y="1825222"/>
                  <a:chExt cx="637115" cy="637115"/>
                </a:xfrm>
              </p:grpSpPr>
              <p:sp>
                <p:nvSpPr>
                  <p:cNvPr id="156" name="Elipse 155">
                    <a:extLst>
                      <a:ext uri="{FF2B5EF4-FFF2-40B4-BE49-F238E27FC236}">
                        <a16:creationId xmlns:a16="http://schemas.microsoft.com/office/drawing/2014/main" id="{EB779C06-F71A-0F4E-8933-FA7939597A83}"/>
                      </a:ext>
                    </a:extLst>
                  </p:cNvPr>
                  <p:cNvSpPr/>
                  <p:nvPr/>
                </p:nvSpPr>
                <p:spPr>
                  <a:xfrm>
                    <a:off x="7359723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3" name="Gráfico 192">
                    <a:extLst>
                      <a:ext uri="{FF2B5EF4-FFF2-40B4-BE49-F238E27FC236}">
                        <a16:creationId xmlns:a16="http://schemas.microsoft.com/office/drawing/2014/main" id="{BCD580DF-305E-4F4A-8CC4-C0A7DF56E4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25880" y="1953279"/>
                    <a:ext cx="3048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BF33E16B-1143-424F-848E-5E7BFB203FC3}"/>
                    </a:ext>
                  </a:extLst>
                </p:cNvPr>
                <p:cNvGrpSpPr/>
                <p:nvPr/>
              </p:nvGrpSpPr>
              <p:grpSpPr>
                <a:xfrm>
                  <a:off x="3216208" y="1892128"/>
                  <a:ext cx="637115" cy="637115"/>
                  <a:chOff x="3360932" y="1825222"/>
                  <a:chExt cx="637115" cy="637115"/>
                </a:xfrm>
              </p:grpSpPr>
              <p:sp>
                <p:nvSpPr>
                  <p:cNvPr id="154" name="Elipse 153">
                    <a:extLst>
                      <a:ext uri="{FF2B5EF4-FFF2-40B4-BE49-F238E27FC236}">
                        <a16:creationId xmlns:a16="http://schemas.microsoft.com/office/drawing/2014/main" id="{23BF3F22-880B-8C4D-AF4B-A1BB6D68B9EB}"/>
                      </a:ext>
                    </a:extLst>
                  </p:cNvPr>
                  <p:cNvSpPr/>
                  <p:nvPr/>
                </p:nvSpPr>
                <p:spPr>
                  <a:xfrm>
                    <a:off x="3360932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5" name="Gráfico 194">
                    <a:extLst>
                      <a:ext uri="{FF2B5EF4-FFF2-40B4-BE49-F238E27FC236}">
                        <a16:creationId xmlns:a16="http://schemas.microsoft.com/office/drawing/2014/main" id="{91DB7F94-E9B3-9441-AF93-F7F301254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1689" y="1927879"/>
                    <a:ext cx="355600" cy="431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9C1A7EDA-4E49-BF4C-B4FC-EEFD9599B8EE}"/>
                    </a:ext>
                  </a:extLst>
                </p:cNvPr>
                <p:cNvGrpSpPr/>
                <p:nvPr/>
              </p:nvGrpSpPr>
              <p:grpSpPr>
                <a:xfrm>
                  <a:off x="5640566" y="1892128"/>
                  <a:ext cx="637115" cy="637115"/>
                  <a:chOff x="5955815" y="1825222"/>
                  <a:chExt cx="637115" cy="637115"/>
                </a:xfrm>
              </p:grpSpPr>
              <p:sp>
                <p:nvSpPr>
                  <p:cNvPr id="155" name="Elipse 154">
                    <a:extLst>
                      <a:ext uri="{FF2B5EF4-FFF2-40B4-BE49-F238E27FC236}">
                        <a16:creationId xmlns:a16="http://schemas.microsoft.com/office/drawing/2014/main" id="{B85A8AEB-BD96-2148-ADBA-6577A9C57F48}"/>
                      </a:ext>
                    </a:extLst>
                  </p:cNvPr>
                  <p:cNvSpPr/>
                  <p:nvPr/>
                </p:nvSpPr>
                <p:spPr>
                  <a:xfrm>
                    <a:off x="5955815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7" name="Gráfico 196">
                    <a:extLst>
                      <a:ext uri="{FF2B5EF4-FFF2-40B4-BE49-F238E27FC236}">
                        <a16:creationId xmlns:a16="http://schemas.microsoft.com/office/drawing/2014/main" id="{846976D9-65BC-FC4C-9F9C-BA42CDC28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9225" y="1995541"/>
                    <a:ext cx="406484" cy="3387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E546A1A4-395B-F448-9F6D-9A15D57F8CD4}"/>
                    </a:ext>
                  </a:extLst>
                </p:cNvPr>
                <p:cNvGrpSpPr/>
                <p:nvPr/>
              </p:nvGrpSpPr>
              <p:grpSpPr>
                <a:xfrm>
                  <a:off x="1909772" y="1892128"/>
                  <a:ext cx="637115" cy="637115"/>
                  <a:chOff x="1909772" y="1883305"/>
                  <a:chExt cx="637115" cy="637115"/>
                </a:xfrm>
              </p:grpSpPr>
              <p:sp>
                <p:nvSpPr>
                  <p:cNvPr id="153" name="Elipse 152">
                    <a:extLst>
                      <a:ext uri="{FF2B5EF4-FFF2-40B4-BE49-F238E27FC236}">
                        <a16:creationId xmlns:a16="http://schemas.microsoft.com/office/drawing/2014/main" id="{6E66D026-B3F9-8B42-BF6E-2E6B7808DDEF}"/>
                      </a:ext>
                    </a:extLst>
                  </p:cNvPr>
                  <p:cNvSpPr/>
                  <p:nvPr/>
                </p:nvSpPr>
                <p:spPr>
                  <a:xfrm>
                    <a:off x="1909772" y="1883305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9" name="Gráfico 198">
                    <a:extLst>
                      <a:ext uri="{FF2B5EF4-FFF2-40B4-BE49-F238E27FC236}">
                        <a16:creationId xmlns:a16="http://schemas.microsoft.com/office/drawing/2014/main" id="{DADF9A1E-FECA-CD47-ABD6-29C2252F49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96DAC541-7B7A-43D3-8B79-37D633B846F1}">
                        <asvg:svgBlip xmlns:asvg="http://schemas.microsoft.com/office/drawing/2016/SVG/main" r:embed="rId4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30693" y="1988287"/>
                    <a:ext cx="381000" cy="3683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0F91A156-83CE-8A46-B7EA-076CB9956B4C}"/>
                    </a:ext>
                  </a:extLst>
                </p:cNvPr>
                <p:cNvGrpSpPr/>
                <p:nvPr/>
              </p:nvGrpSpPr>
              <p:grpSpPr>
                <a:xfrm>
                  <a:off x="9374194" y="1892128"/>
                  <a:ext cx="637115" cy="637115"/>
                  <a:chOff x="9592771" y="1840021"/>
                  <a:chExt cx="637115" cy="637115"/>
                </a:xfrm>
              </p:grpSpPr>
              <p:sp>
                <p:nvSpPr>
                  <p:cNvPr id="157" name="Elipse 156">
                    <a:extLst>
                      <a:ext uri="{FF2B5EF4-FFF2-40B4-BE49-F238E27FC236}">
                        <a16:creationId xmlns:a16="http://schemas.microsoft.com/office/drawing/2014/main" id="{29C12F76-7025-BA4C-A5FE-4E2BBE3DB89F}"/>
                      </a:ext>
                    </a:extLst>
                  </p:cNvPr>
                  <p:cNvSpPr/>
                  <p:nvPr/>
                </p:nvSpPr>
                <p:spPr>
                  <a:xfrm>
                    <a:off x="9592771" y="1840021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201" name="Gráfico 200">
                    <a:extLst>
                      <a:ext uri="{FF2B5EF4-FFF2-40B4-BE49-F238E27FC236}">
                        <a16:creationId xmlns:a16="http://schemas.microsoft.com/office/drawing/2014/main" id="{105B9899-3453-AD45-9BCB-F1994D43F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>
                    <a:extLst>
                      <a:ext uri="{96DAC541-7B7A-43D3-8B79-37D633B846F1}">
                        <asvg:svgBlip xmlns:asvg="http://schemas.microsoft.com/office/drawing/2016/SVG/main" r:embed="rId4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01778" y="1965979"/>
                    <a:ext cx="419100" cy="355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2" name="Título 1">
                  <a:extLst>
                    <a:ext uri="{FF2B5EF4-FFF2-40B4-BE49-F238E27FC236}">
                      <a16:creationId xmlns:a16="http://schemas.microsoft.com/office/drawing/2014/main" id="{CC01F21F-71DE-C74A-92C7-6E7E03737E8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70111" y="2202433"/>
                  <a:ext cx="988682" cy="512111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ENS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ISO 27001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RGPD</a:t>
                  </a:r>
                </a:p>
              </p:txBody>
            </p:sp>
          </p:grpSp>
        </p:grp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3AC48DC9-281E-0F43-A5D6-6138D146A27B}"/>
              </a:ext>
            </a:extLst>
          </p:cNvPr>
          <p:cNvSpPr txBox="1">
            <a:spLocks/>
          </p:cNvSpPr>
          <p:nvPr/>
        </p:nvSpPr>
        <p:spPr>
          <a:xfrm>
            <a:off x="-9864" y="5957791"/>
            <a:ext cx="1985106" cy="267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Infraestructura</a:t>
            </a:r>
          </a:p>
        </p:txBody>
      </p:sp>
      <p:sp>
        <p:nvSpPr>
          <p:cNvPr id="241" name="Título 1">
            <a:extLst>
              <a:ext uri="{FF2B5EF4-FFF2-40B4-BE49-F238E27FC236}">
                <a16:creationId xmlns:a16="http://schemas.microsoft.com/office/drawing/2014/main" id="{1AF64700-6857-EB45-8C0E-E9060708B0CF}"/>
              </a:ext>
            </a:extLst>
          </p:cNvPr>
          <p:cNvSpPr txBox="1">
            <a:spLocks/>
          </p:cNvSpPr>
          <p:nvPr/>
        </p:nvSpPr>
        <p:spPr>
          <a:xfrm>
            <a:off x="1641337" y="5957791"/>
            <a:ext cx="1159709" cy="418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Comunicaciones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D1126A5-F5E8-D541-A802-833824F1BF19}"/>
              </a:ext>
            </a:extLst>
          </p:cNvPr>
          <p:cNvGrpSpPr/>
          <p:nvPr/>
        </p:nvGrpSpPr>
        <p:grpSpPr>
          <a:xfrm>
            <a:off x="642644" y="5312400"/>
            <a:ext cx="10892594" cy="931309"/>
            <a:chOff x="642644" y="5312400"/>
            <a:chExt cx="10892594" cy="931309"/>
          </a:xfrm>
        </p:grpSpPr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B2338BA5-E912-724E-9260-9F424514C168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5631393"/>
              <a:ext cx="1055189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ítulo 1">
              <a:extLst>
                <a:ext uri="{FF2B5EF4-FFF2-40B4-BE49-F238E27FC236}">
                  <a16:creationId xmlns:a16="http://schemas.microsoft.com/office/drawing/2014/main" id="{2DB7C3BE-9876-1F4B-8890-426428EF2FA6}"/>
                </a:ext>
              </a:extLst>
            </p:cNvPr>
            <p:cNvSpPr txBox="1">
              <a:spLocks/>
            </p:cNvSpPr>
            <p:nvPr/>
          </p:nvSpPr>
          <p:spPr>
            <a:xfrm>
              <a:off x="2730054" y="5957791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altLang="ko-KR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Movilidad</a:t>
              </a:r>
            </a:p>
          </p:txBody>
        </p:sp>
        <p:sp>
          <p:nvSpPr>
            <p:cNvPr id="246" name="Título 1">
              <a:extLst>
                <a:ext uri="{FF2B5EF4-FFF2-40B4-BE49-F238E27FC236}">
                  <a16:creationId xmlns:a16="http://schemas.microsoft.com/office/drawing/2014/main" id="{13D81EB0-3C3E-294B-96C6-0EED3A9B0996}"/>
                </a:ext>
              </a:extLst>
            </p:cNvPr>
            <p:cNvSpPr txBox="1">
              <a:spLocks/>
            </p:cNvSpPr>
            <p:nvPr/>
          </p:nvSpPr>
          <p:spPr>
            <a:xfrm>
              <a:off x="3953888" y="5957791"/>
              <a:ext cx="1477233" cy="2673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 Cloud</a:t>
              </a:r>
            </a:p>
          </p:txBody>
        </p:sp>
        <p:sp>
          <p:nvSpPr>
            <p:cNvPr id="92" name="Título 1">
              <a:extLst>
                <a:ext uri="{FF2B5EF4-FFF2-40B4-BE49-F238E27FC236}">
                  <a16:creationId xmlns:a16="http://schemas.microsoft.com/office/drawing/2014/main" id="{BFED5073-8947-B04C-9395-83D34B29315F}"/>
                </a:ext>
              </a:extLst>
            </p:cNvPr>
            <p:cNvSpPr txBox="1">
              <a:spLocks/>
            </p:cNvSpPr>
            <p:nvPr/>
          </p:nvSpPr>
          <p:spPr>
            <a:xfrm>
              <a:off x="5344961" y="5976334"/>
              <a:ext cx="12314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Puesto de Trabajo</a:t>
              </a:r>
            </a:p>
          </p:txBody>
        </p:sp>
        <p:sp>
          <p:nvSpPr>
            <p:cNvPr id="112" name="Título 1">
              <a:extLst>
                <a:ext uri="{FF2B5EF4-FFF2-40B4-BE49-F238E27FC236}">
                  <a16:creationId xmlns:a16="http://schemas.microsoft.com/office/drawing/2014/main" id="{234BB0D3-FF8B-C643-8875-243BE664E1B7}"/>
                </a:ext>
              </a:extLst>
            </p:cNvPr>
            <p:cNvSpPr txBox="1">
              <a:spLocks/>
            </p:cNvSpPr>
            <p:nvPr/>
          </p:nvSpPr>
          <p:spPr>
            <a:xfrm>
              <a:off x="6751202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Impresión y Contenidos</a:t>
              </a:r>
            </a:p>
          </p:txBody>
        </p:sp>
        <p:sp>
          <p:nvSpPr>
            <p:cNvPr id="117" name="Título 1">
              <a:extLst>
                <a:ext uri="{FF2B5EF4-FFF2-40B4-BE49-F238E27FC236}">
                  <a16:creationId xmlns:a16="http://schemas.microsoft.com/office/drawing/2014/main" id="{438FCFD8-C718-D24E-81B5-E399B4C8DD24}"/>
                </a:ext>
              </a:extLst>
            </p:cNvPr>
            <p:cNvSpPr txBox="1">
              <a:spLocks/>
            </p:cNvSpPr>
            <p:nvPr/>
          </p:nvSpPr>
          <p:spPr>
            <a:xfrm>
              <a:off x="7978819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Data Center</a:t>
              </a:r>
            </a:p>
          </p:txBody>
        </p:sp>
        <p:sp>
          <p:nvSpPr>
            <p:cNvPr id="123" name="Título 1">
              <a:extLst>
                <a:ext uri="{FF2B5EF4-FFF2-40B4-BE49-F238E27FC236}">
                  <a16:creationId xmlns:a16="http://schemas.microsoft.com/office/drawing/2014/main" id="{AF35644C-3A67-754E-B452-975E8E588759}"/>
                </a:ext>
              </a:extLst>
            </p:cNvPr>
            <p:cNvSpPr txBox="1">
              <a:spLocks/>
            </p:cNvSpPr>
            <p:nvPr/>
          </p:nvSpPr>
          <p:spPr>
            <a:xfrm>
              <a:off x="9231686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Backup</a:t>
              </a:r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 / Replicación</a:t>
              </a:r>
            </a:p>
          </p:txBody>
        </p:sp>
        <p:sp>
          <p:nvSpPr>
            <p:cNvPr id="127" name="Título 1">
              <a:extLst>
                <a:ext uri="{FF2B5EF4-FFF2-40B4-BE49-F238E27FC236}">
                  <a16:creationId xmlns:a16="http://schemas.microsoft.com/office/drawing/2014/main" id="{3A48A3A9-8280-A549-A9BE-8FD551B088CC}"/>
                </a:ext>
              </a:extLst>
            </p:cNvPr>
            <p:cNvSpPr txBox="1">
              <a:spLocks/>
            </p:cNvSpPr>
            <p:nvPr/>
          </p:nvSpPr>
          <p:spPr>
            <a:xfrm>
              <a:off x="10454468" y="5957791"/>
              <a:ext cx="1080770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Audiovisuales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05DAF8E-F212-AE4F-8C46-627C0CDFD62F}"/>
                </a:ext>
              </a:extLst>
            </p:cNvPr>
            <p:cNvGrpSpPr/>
            <p:nvPr/>
          </p:nvGrpSpPr>
          <p:grpSpPr>
            <a:xfrm>
              <a:off x="642644" y="5312400"/>
              <a:ext cx="635126" cy="635126"/>
              <a:chOff x="642644" y="5256645"/>
              <a:chExt cx="635126" cy="635126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A2C584FA-F449-014F-8B73-8739F1B5A31E}"/>
                  </a:ext>
                </a:extLst>
              </p:cNvPr>
              <p:cNvSpPr/>
              <p:nvPr/>
            </p:nvSpPr>
            <p:spPr>
              <a:xfrm>
                <a:off x="642644" y="5256645"/>
                <a:ext cx="635126" cy="635126"/>
              </a:xfrm>
              <a:prstGeom prst="ellipse">
                <a:avLst/>
              </a:prstGeom>
              <a:solidFill>
                <a:srgbClr val="25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73004D08-AE6D-654F-A3F8-041C69089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750657" y="5438791"/>
                <a:ext cx="419100" cy="304800"/>
              </a:xfrm>
              <a:prstGeom prst="rect">
                <a:avLst/>
              </a:prstGeom>
            </p:spPr>
          </p:pic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1BA3388-513C-5848-820F-7E819ABEEE05}"/>
                </a:ext>
              </a:extLst>
            </p:cNvPr>
            <p:cNvGrpSpPr/>
            <p:nvPr/>
          </p:nvGrpSpPr>
          <p:grpSpPr>
            <a:xfrm>
              <a:off x="1893522" y="5312400"/>
              <a:ext cx="637115" cy="637115"/>
              <a:chOff x="1909772" y="5255651"/>
              <a:chExt cx="637115" cy="637115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45EF15B-5B77-8449-BA6C-C7A6901C8241}"/>
                  </a:ext>
                </a:extLst>
              </p:cNvPr>
              <p:cNvSpPr/>
              <p:nvPr/>
            </p:nvSpPr>
            <p:spPr>
              <a:xfrm>
                <a:off x="190977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07E309AD-7865-EC43-BEFF-0A37BBB63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2037829" y="5390058"/>
                <a:ext cx="381000" cy="368300"/>
              </a:xfrm>
              <a:prstGeom prst="rect">
                <a:avLst/>
              </a:prstGeom>
            </p:spPr>
          </p:pic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3BF7B83-A200-F645-ABB0-77915DE9406C}"/>
                </a:ext>
              </a:extLst>
            </p:cNvPr>
            <p:cNvGrpSpPr/>
            <p:nvPr/>
          </p:nvGrpSpPr>
          <p:grpSpPr>
            <a:xfrm>
              <a:off x="3146389" y="5312400"/>
              <a:ext cx="637115" cy="637115"/>
              <a:chOff x="3360932" y="5255651"/>
              <a:chExt cx="637115" cy="637115"/>
            </a:xfrm>
          </p:grpSpPr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571F6F1F-868C-EE46-8A19-F38B40B937C8}"/>
                  </a:ext>
                </a:extLst>
              </p:cNvPr>
              <p:cNvSpPr/>
              <p:nvPr/>
            </p:nvSpPr>
            <p:spPr>
              <a:xfrm>
                <a:off x="336093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16A7C734-5F70-3F47-9E49-2239600F1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431839" y="5472608"/>
                <a:ext cx="495300" cy="203200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DE3A667-8E76-8E44-9836-1A53C1AF7B5C}"/>
                </a:ext>
              </a:extLst>
            </p:cNvPr>
            <p:cNvGrpSpPr/>
            <p:nvPr/>
          </p:nvGrpSpPr>
          <p:grpSpPr>
            <a:xfrm>
              <a:off x="4399256" y="5312400"/>
              <a:ext cx="637115" cy="637115"/>
              <a:chOff x="4692505" y="5255651"/>
              <a:chExt cx="637115" cy="637115"/>
            </a:xfrm>
          </p:grpSpPr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7F4C059A-ECEE-5144-B4FA-22D297CE2EA8}"/>
                  </a:ext>
                </a:extLst>
              </p:cNvPr>
              <p:cNvSpPr/>
              <p:nvPr/>
            </p:nvSpPr>
            <p:spPr>
              <a:xfrm>
                <a:off x="469250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13E52C42-51D1-4542-8EC4-14C68DB8C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744362" y="5453558"/>
                <a:ext cx="533400" cy="241300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E24540-BF80-B94D-9EF7-3E72CDA14B2B}"/>
                </a:ext>
              </a:extLst>
            </p:cNvPr>
            <p:cNvGrpSpPr/>
            <p:nvPr/>
          </p:nvGrpSpPr>
          <p:grpSpPr>
            <a:xfrm>
              <a:off x="5652123" y="5312400"/>
              <a:ext cx="637115" cy="637115"/>
              <a:chOff x="5955815" y="5255651"/>
              <a:chExt cx="637115" cy="637115"/>
            </a:xfrm>
          </p:grpSpPr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956A72B3-50CC-184E-A5C6-1FA41017F4C9}"/>
                  </a:ext>
                </a:extLst>
              </p:cNvPr>
              <p:cNvSpPr/>
              <p:nvPr/>
            </p:nvSpPr>
            <p:spPr>
              <a:xfrm>
                <a:off x="595581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8" name="Gráfico 27">
                <a:extLst>
                  <a:ext uri="{FF2B5EF4-FFF2-40B4-BE49-F238E27FC236}">
                    <a16:creationId xmlns:a16="http://schemas.microsoft.com/office/drawing/2014/main" id="{3167CA61-9F20-074E-8E4D-9E9C963C1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6071172" y="5421808"/>
                <a:ext cx="406400" cy="304800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8BB67D-2C44-A34C-BC2A-66CCF9277193}"/>
                </a:ext>
              </a:extLst>
            </p:cNvPr>
            <p:cNvGrpSpPr/>
            <p:nvPr/>
          </p:nvGrpSpPr>
          <p:grpSpPr>
            <a:xfrm>
              <a:off x="6904990" y="5312400"/>
              <a:ext cx="637115" cy="637115"/>
              <a:chOff x="7359723" y="5255651"/>
              <a:chExt cx="637115" cy="637115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4170C101-9E94-D749-BF43-B6A2DE7F9D40}"/>
                  </a:ext>
                </a:extLst>
              </p:cNvPr>
              <p:cNvSpPr/>
              <p:nvPr/>
            </p:nvSpPr>
            <p:spPr>
              <a:xfrm>
                <a:off x="7359723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Gráfico 30">
                <a:extLst>
                  <a:ext uri="{FF2B5EF4-FFF2-40B4-BE49-F238E27FC236}">
                    <a16:creationId xmlns:a16="http://schemas.microsoft.com/office/drawing/2014/main" id="{A6FF10FC-918E-984F-817E-EC13E25E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7487780" y="5383708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6D9B343-61DC-3D4C-B189-64E0C7C1478E}"/>
                </a:ext>
              </a:extLst>
            </p:cNvPr>
            <p:cNvGrpSpPr/>
            <p:nvPr/>
          </p:nvGrpSpPr>
          <p:grpSpPr>
            <a:xfrm>
              <a:off x="8157857" y="5312400"/>
              <a:ext cx="637115" cy="637115"/>
              <a:chOff x="8489191" y="5255651"/>
              <a:chExt cx="637115" cy="637115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9880EFC6-9A69-E247-8C71-0A09AD17DE87}"/>
                  </a:ext>
                </a:extLst>
              </p:cNvPr>
              <p:cNvSpPr/>
              <p:nvPr/>
            </p:nvSpPr>
            <p:spPr>
              <a:xfrm>
                <a:off x="848919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4" name="Gráfico 33">
                <a:extLst>
                  <a:ext uri="{FF2B5EF4-FFF2-40B4-BE49-F238E27FC236}">
                    <a16:creationId xmlns:a16="http://schemas.microsoft.com/office/drawing/2014/main" id="{8C08F2E1-DE3F-7F49-A135-8D187496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8661698" y="5409108"/>
                <a:ext cx="292100" cy="330200"/>
              </a:xfrm>
              <a:prstGeom prst="rect">
                <a:avLst/>
              </a:prstGeom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E40A5DD8-7124-794B-B27D-0BD312BCA4C9}"/>
                </a:ext>
              </a:extLst>
            </p:cNvPr>
            <p:cNvGrpSpPr/>
            <p:nvPr/>
          </p:nvGrpSpPr>
          <p:grpSpPr>
            <a:xfrm>
              <a:off x="9410724" y="5312400"/>
              <a:ext cx="637115" cy="637115"/>
              <a:chOff x="9592771" y="5255651"/>
              <a:chExt cx="637115" cy="637115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7E1A0-AB1E-5B4A-82E0-CBBF14356143}"/>
                  </a:ext>
                </a:extLst>
              </p:cNvPr>
              <p:cNvSpPr/>
              <p:nvPr/>
            </p:nvSpPr>
            <p:spPr>
              <a:xfrm>
                <a:off x="959277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7" name="Gráfico 36">
                <a:extLst>
                  <a:ext uri="{FF2B5EF4-FFF2-40B4-BE49-F238E27FC236}">
                    <a16:creationId xmlns:a16="http://schemas.microsoft.com/office/drawing/2014/main" id="{A34615E3-7D60-AC4E-8B90-3B60041B1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9739878" y="5406310"/>
                <a:ext cx="342900" cy="304800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443F671-3403-D34B-A52C-8913F1D6EC2B}"/>
                </a:ext>
              </a:extLst>
            </p:cNvPr>
            <p:cNvGrpSpPr/>
            <p:nvPr/>
          </p:nvGrpSpPr>
          <p:grpSpPr>
            <a:xfrm>
              <a:off x="10663592" y="5312400"/>
              <a:ext cx="637115" cy="637115"/>
              <a:chOff x="10663592" y="5255651"/>
              <a:chExt cx="637115" cy="637115"/>
            </a:xfrm>
          </p:grpSpPr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B9AEA3DD-9273-EA4E-9751-556A82A88F89}"/>
                  </a:ext>
                </a:extLst>
              </p:cNvPr>
              <p:cNvSpPr/>
              <p:nvPr/>
            </p:nvSpPr>
            <p:spPr>
              <a:xfrm>
                <a:off x="1066359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1" name="Gráfico 40">
                <a:extLst>
                  <a:ext uri="{FF2B5EF4-FFF2-40B4-BE49-F238E27FC236}">
                    <a16:creationId xmlns:a16="http://schemas.microsoft.com/office/drawing/2014/main" id="{E643AEB8-B8CF-3F40-9939-CA0B84913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804349" y="5466258"/>
                <a:ext cx="355600" cy="215900"/>
              </a:xfrm>
              <a:prstGeom prst="rect">
                <a:avLst/>
              </a:prstGeom>
            </p:spPr>
          </p:pic>
        </p:grp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1FDA467-0F06-F444-8C6E-41F280250B26}"/>
              </a:ext>
            </a:extLst>
          </p:cNvPr>
          <p:cNvGrpSpPr/>
          <p:nvPr/>
        </p:nvGrpSpPr>
        <p:grpSpPr>
          <a:xfrm>
            <a:off x="340612" y="4462154"/>
            <a:ext cx="11190105" cy="1166857"/>
            <a:chOff x="340612" y="4462154"/>
            <a:chExt cx="11190105" cy="1166857"/>
          </a:xfrm>
        </p:grpSpPr>
        <p:sp>
          <p:nvSpPr>
            <p:cNvPr id="398" name="Título 1">
              <a:extLst>
                <a:ext uri="{FF2B5EF4-FFF2-40B4-BE49-F238E27FC236}">
                  <a16:creationId xmlns:a16="http://schemas.microsoft.com/office/drawing/2014/main" id="{A83FF964-83CD-974B-8E7F-FC793047F967}"/>
                </a:ext>
              </a:extLst>
            </p:cNvPr>
            <p:cNvSpPr txBox="1">
              <a:spLocks/>
            </p:cNvSpPr>
            <p:nvPr/>
          </p:nvSpPr>
          <p:spPr>
            <a:xfrm>
              <a:off x="5247937" y="5083922"/>
              <a:ext cx="1477233" cy="54508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Videoconferencia</a:t>
              </a:r>
            </a:p>
          </p:txBody>
        </p: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72A50F45-691C-604D-AEB0-5D0EFCE3B0F0}"/>
                </a:ext>
              </a:extLst>
            </p:cNvPr>
            <p:cNvGrpSpPr/>
            <p:nvPr/>
          </p:nvGrpSpPr>
          <p:grpSpPr>
            <a:xfrm>
              <a:off x="340612" y="4462154"/>
              <a:ext cx="11190105" cy="1003076"/>
              <a:chOff x="340612" y="4462154"/>
              <a:chExt cx="11190105" cy="1003076"/>
            </a:xfrm>
          </p:grpSpPr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A234623E-0D64-B944-BCEE-397EB062B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820" y="4770092"/>
                <a:ext cx="10551897" cy="0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Título 1">
                <a:extLst>
                  <a:ext uri="{FF2B5EF4-FFF2-40B4-BE49-F238E27FC236}">
                    <a16:creationId xmlns:a16="http://schemas.microsoft.com/office/drawing/2014/main" id="{E457F93C-9DD2-DD4E-A714-CC2598207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612" y="5083922"/>
                <a:ext cx="1239189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Colaboración</a:t>
                </a:r>
              </a:p>
            </p:txBody>
          </p:sp>
          <p:sp>
            <p:nvSpPr>
              <p:cNvPr id="330" name="Título 1">
                <a:extLst>
                  <a:ext uri="{FF2B5EF4-FFF2-40B4-BE49-F238E27FC236}">
                    <a16:creationId xmlns:a16="http://schemas.microsoft.com/office/drawing/2014/main" id="{AE182014-6CB2-4C42-9314-8590D0CEC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234" y="5083922"/>
                <a:ext cx="1508191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Voz IP</a:t>
                </a:r>
              </a:p>
            </p:txBody>
          </p:sp>
          <p:sp>
            <p:nvSpPr>
              <p:cNvPr id="351" name="Título 1">
                <a:extLst>
                  <a:ext uri="{FF2B5EF4-FFF2-40B4-BE49-F238E27FC236}">
                    <a16:creationId xmlns:a16="http://schemas.microsoft.com/office/drawing/2014/main" id="{7A3D0FFA-17D3-7D4B-9BBA-85AB205E3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36" y="5083922"/>
                <a:ext cx="1898870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Comunicaciones Unificadas</a:t>
                </a:r>
              </a:p>
            </p:txBody>
          </p:sp>
          <p:sp>
            <p:nvSpPr>
              <p:cNvPr id="406" name="Título 1">
                <a:extLst>
                  <a:ext uri="{FF2B5EF4-FFF2-40B4-BE49-F238E27FC236}">
                    <a16:creationId xmlns:a16="http://schemas.microsoft.com/office/drawing/2014/main" id="{2010ADA1-1EC4-1940-80BF-120047778B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075" y="5083922"/>
                <a:ext cx="1686603" cy="3813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Plataforma Colaborativa</a:t>
                </a:r>
              </a:p>
            </p:txBody>
          </p: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E7F3EB7F-0F6C-FC49-8668-963715F041C6}"/>
                  </a:ext>
                </a:extLst>
              </p:cNvPr>
              <p:cNvGrpSpPr/>
              <p:nvPr/>
            </p:nvGrpSpPr>
            <p:grpSpPr>
              <a:xfrm>
                <a:off x="642644" y="4462154"/>
                <a:ext cx="635126" cy="635126"/>
                <a:chOff x="642644" y="4395248"/>
                <a:chExt cx="635126" cy="635126"/>
              </a:xfrm>
            </p:grpSpPr>
            <p:sp>
              <p:nvSpPr>
                <p:cNvPr id="366" name="Elipse 365">
                  <a:extLst>
                    <a:ext uri="{FF2B5EF4-FFF2-40B4-BE49-F238E27FC236}">
                      <a16:creationId xmlns:a16="http://schemas.microsoft.com/office/drawing/2014/main" id="{A8112D7F-1861-6F4F-A8CF-4E499DFBDC0A}"/>
                    </a:ext>
                  </a:extLst>
                </p:cNvPr>
                <p:cNvSpPr/>
                <p:nvPr/>
              </p:nvSpPr>
              <p:spPr>
                <a:xfrm>
                  <a:off x="642644" y="4395248"/>
                  <a:ext cx="635126" cy="635126"/>
                </a:xfrm>
                <a:prstGeom prst="ellipse">
                  <a:avLst/>
                </a:prstGeom>
                <a:solidFill>
                  <a:srgbClr val="D811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16" name="Gráfico 15">
                  <a:extLst>
                    <a:ext uri="{FF2B5EF4-FFF2-40B4-BE49-F238E27FC236}">
                      <a16:creationId xmlns:a16="http://schemas.microsoft.com/office/drawing/2014/main" id="{F4C68ADE-9D18-8242-BD49-C0A8D5E0A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357" y="4492270"/>
                  <a:ext cx="3937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75001CCF-DE18-3C49-BB46-870D5A7C2DB5}"/>
                  </a:ext>
                </a:extLst>
              </p:cNvPr>
              <p:cNvGrpSpPr/>
              <p:nvPr/>
            </p:nvGrpSpPr>
            <p:grpSpPr>
              <a:xfrm>
                <a:off x="3151989" y="4462154"/>
                <a:ext cx="637115" cy="637115"/>
                <a:chOff x="3360932" y="4398873"/>
                <a:chExt cx="637115" cy="637115"/>
              </a:xfrm>
            </p:grpSpPr>
            <p:sp>
              <p:nvSpPr>
                <p:cNvPr id="375" name="Elipse 374">
                  <a:extLst>
                    <a:ext uri="{FF2B5EF4-FFF2-40B4-BE49-F238E27FC236}">
                      <a16:creationId xmlns:a16="http://schemas.microsoft.com/office/drawing/2014/main" id="{BBA33930-1DC1-3344-8D7F-C25FFAB07B27}"/>
                    </a:ext>
                  </a:extLst>
                </p:cNvPr>
                <p:cNvSpPr/>
                <p:nvPr/>
              </p:nvSpPr>
              <p:spPr>
                <a:xfrm>
                  <a:off x="336093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4" name="Gráfico 43">
                  <a:extLst>
                    <a:ext uri="{FF2B5EF4-FFF2-40B4-BE49-F238E27FC236}">
                      <a16:creationId xmlns:a16="http://schemas.microsoft.com/office/drawing/2014/main" id="{25DC5939-1529-E548-93AE-7879A273F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3589" y="4571086"/>
                  <a:ext cx="431800" cy="3048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B1BBC42A-A265-214D-9D1D-491872FA0F67}"/>
                  </a:ext>
                </a:extLst>
              </p:cNvPr>
              <p:cNvGrpSpPr/>
              <p:nvPr/>
            </p:nvGrpSpPr>
            <p:grpSpPr>
              <a:xfrm>
                <a:off x="1898595" y="4462154"/>
                <a:ext cx="637115" cy="637115"/>
                <a:chOff x="1909772" y="4398873"/>
                <a:chExt cx="637115" cy="637115"/>
              </a:xfrm>
            </p:grpSpPr>
            <p:sp>
              <p:nvSpPr>
                <p:cNvPr id="373" name="Elipse 372">
                  <a:extLst>
                    <a:ext uri="{FF2B5EF4-FFF2-40B4-BE49-F238E27FC236}">
                      <a16:creationId xmlns:a16="http://schemas.microsoft.com/office/drawing/2014/main" id="{456E911A-96A8-1348-AA2F-BD87D37CF724}"/>
                    </a:ext>
                  </a:extLst>
                </p:cNvPr>
                <p:cNvSpPr/>
                <p:nvPr/>
              </p:nvSpPr>
              <p:spPr>
                <a:xfrm>
                  <a:off x="190977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8" name="Gráfico 47">
                  <a:extLst>
                    <a:ext uri="{FF2B5EF4-FFF2-40B4-BE49-F238E27FC236}">
                      <a16:creationId xmlns:a16="http://schemas.microsoft.com/office/drawing/2014/main" id="{B0270847-0333-C441-A26E-DAAC7732C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129" y="4501530"/>
                  <a:ext cx="406400" cy="4318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BC545C-221D-1B49-8584-D01113D5CF93}"/>
                  </a:ext>
                </a:extLst>
              </p:cNvPr>
              <p:cNvGrpSpPr/>
              <p:nvPr/>
            </p:nvGrpSpPr>
            <p:grpSpPr>
              <a:xfrm>
                <a:off x="5652123" y="4462154"/>
                <a:ext cx="637115" cy="637115"/>
                <a:chOff x="5955815" y="4398873"/>
                <a:chExt cx="637115" cy="637115"/>
              </a:xfrm>
            </p:grpSpPr>
            <p:sp>
              <p:nvSpPr>
                <p:cNvPr id="400" name="Elipse 399">
                  <a:extLst>
                    <a:ext uri="{FF2B5EF4-FFF2-40B4-BE49-F238E27FC236}">
                      <a16:creationId xmlns:a16="http://schemas.microsoft.com/office/drawing/2014/main" id="{72000CB9-2228-C645-946F-E5229AE79882}"/>
                    </a:ext>
                  </a:extLst>
                </p:cNvPr>
                <p:cNvSpPr/>
                <p:nvPr/>
              </p:nvSpPr>
              <p:spPr>
                <a:xfrm>
                  <a:off x="5955815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2" name="Gráfico 51">
                  <a:extLst>
                    <a:ext uri="{FF2B5EF4-FFF2-40B4-BE49-F238E27FC236}">
                      <a16:creationId xmlns:a16="http://schemas.microsoft.com/office/drawing/2014/main" id="{F200155F-3897-AE40-B92E-5EFB6C193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4070" y="4565768"/>
                  <a:ext cx="460604" cy="30332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E87800F2-6D3B-5F40-B6DD-8B9AC14547A1}"/>
                  </a:ext>
                </a:extLst>
              </p:cNvPr>
              <p:cNvGrpSpPr/>
              <p:nvPr/>
            </p:nvGrpSpPr>
            <p:grpSpPr>
              <a:xfrm>
                <a:off x="9383220" y="4462154"/>
                <a:ext cx="637115" cy="637115"/>
                <a:chOff x="9592771" y="4398873"/>
                <a:chExt cx="637115" cy="637115"/>
              </a:xfrm>
            </p:grpSpPr>
            <p:sp>
              <p:nvSpPr>
                <p:cNvPr id="408" name="Elipse 407">
                  <a:extLst>
                    <a:ext uri="{FF2B5EF4-FFF2-40B4-BE49-F238E27FC236}">
                      <a16:creationId xmlns:a16="http://schemas.microsoft.com/office/drawing/2014/main" id="{A301551E-4FA1-CA46-BFD6-48657B5328BF}"/>
                    </a:ext>
                  </a:extLst>
                </p:cNvPr>
                <p:cNvSpPr/>
                <p:nvPr/>
              </p:nvSpPr>
              <p:spPr>
                <a:xfrm>
                  <a:off x="9592771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5" name="Gráfico 54">
                  <a:extLst>
                    <a:ext uri="{FF2B5EF4-FFF2-40B4-BE49-F238E27FC236}">
                      <a16:creationId xmlns:a16="http://schemas.microsoft.com/office/drawing/2014/main" id="{0A802F20-91AC-8744-A917-24041E80B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6378" y="4520580"/>
                  <a:ext cx="469900" cy="3937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F6FE633-3151-BD4C-87E0-B05DF8562BF9}"/>
              </a:ext>
            </a:extLst>
          </p:cNvPr>
          <p:cNvGrpSpPr/>
          <p:nvPr/>
        </p:nvGrpSpPr>
        <p:grpSpPr>
          <a:xfrm>
            <a:off x="10853939" y="1320662"/>
            <a:ext cx="1308536" cy="4323230"/>
            <a:chOff x="10853939" y="1320662"/>
            <a:chExt cx="1308536" cy="4323230"/>
          </a:xfrm>
        </p:grpSpPr>
        <p:sp>
          <p:nvSpPr>
            <p:cNvPr id="379" name="Título 1">
              <a:extLst>
                <a:ext uri="{FF2B5EF4-FFF2-40B4-BE49-F238E27FC236}">
                  <a16:creationId xmlns:a16="http://schemas.microsoft.com/office/drawing/2014/main" id="{38CCC7BA-643A-E644-929C-90C5BCB8BB1A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253996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Seguridad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Gestionada</a:t>
              </a: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6D0641E-D298-764C-9F64-49BDF4336D6B}"/>
                </a:ext>
              </a:extLst>
            </p:cNvPr>
            <p:cNvGrpSpPr/>
            <p:nvPr/>
          </p:nvGrpSpPr>
          <p:grpSpPr>
            <a:xfrm>
              <a:off x="11187810" y="1320662"/>
              <a:ext cx="653387" cy="4323230"/>
              <a:chOff x="11187810" y="1320662"/>
              <a:chExt cx="653387" cy="4323230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F2999C6F-57E3-DA43-A0E5-6A41B06DC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8207" y="1320662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F3E6E858-1B1D-8948-8BA4-5FE6E35606C3}"/>
                  </a:ext>
                </a:extLst>
              </p:cNvPr>
              <p:cNvCxnSpPr>
                <a:cxnSpLocks/>
                <a:endCxn id="379" idx="2"/>
              </p:cNvCxnSpPr>
              <p:nvPr/>
            </p:nvCxnSpPr>
            <p:spPr>
              <a:xfrm flipH="1" flipV="1">
                <a:off x="11508207" y="2957438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recto 352">
                <a:extLst>
                  <a:ext uri="{FF2B5EF4-FFF2-40B4-BE49-F238E27FC236}">
                    <a16:creationId xmlns:a16="http://schemas.microsoft.com/office/drawing/2014/main" id="{35BF1927-BCB5-C441-8291-E55B33D04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0717" y="4633720"/>
                <a:ext cx="0" cy="1010172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A08469F-BF20-734A-A20E-4C2EAF4AF4E2}"/>
                  </a:ext>
                </a:extLst>
              </p:cNvPr>
              <p:cNvGrpSpPr/>
              <p:nvPr/>
            </p:nvGrpSpPr>
            <p:grpSpPr>
              <a:xfrm>
                <a:off x="11187810" y="1904021"/>
                <a:ext cx="640795" cy="640795"/>
                <a:chOff x="10799314" y="2826614"/>
                <a:chExt cx="742916" cy="742916"/>
              </a:xfrm>
            </p:grpSpPr>
            <p:sp>
              <p:nvSpPr>
                <p:cNvPr id="381" name="Elipse 380">
                  <a:extLst>
                    <a:ext uri="{FF2B5EF4-FFF2-40B4-BE49-F238E27FC236}">
                      <a16:creationId xmlns:a16="http://schemas.microsoft.com/office/drawing/2014/main" id="{D1776A1A-5E93-BF45-8BFB-5F67F0355197}"/>
                    </a:ext>
                  </a:extLst>
                </p:cNvPr>
                <p:cNvSpPr/>
                <p:nvPr/>
              </p:nvSpPr>
              <p:spPr>
                <a:xfrm>
                  <a:off x="10799314" y="2826614"/>
                  <a:ext cx="742916" cy="742916"/>
                </a:xfrm>
                <a:prstGeom prst="ellipse">
                  <a:avLst/>
                </a:prstGeom>
                <a:solidFill>
                  <a:srgbClr val="898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71" name="Gráfico 70">
                  <a:extLst>
                    <a:ext uri="{FF2B5EF4-FFF2-40B4-BE49-F238E27FC236}">
                      <a16:creationId xmlns:a16="http://schemas.microsoft.com/office/drawing/2014/main" id="{5D4C5BD5-06EB-FE47-8FC7-E12DCA4A8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672" y="3001222"/>
                  <a:ext cx="330200" cy="393700"/>
                </a:xfrm>
                <a:prstGeom prst="rect">
                  <a:avLst/>
                </a:prstGeom>
              </p:spPr>
            </p:pic>
          </p:grpSp>
          <p:sp>
            <p:nvSpPr>
              <p:cNvPr id="192" name="Elipse 191">
                <a:extLst>
                  <a:ext uri="{FF2B5EF4-FFF2-40B4-BE49-F238E27FC236}">
                    <a16:creationId xmlns:a16="http://schemas.microsoft.com/office/drawing/2014/main" id="{B7BCED13-471B-E040-97EF-0544ADA785AC}"/>
                  </a:ext>
                </a:extLst>
              </p:cNvPr>
              <p:cNvSpPr/>
              <p:nvPr/>
            </p:nvSpPr>
            <p:spPr>
              <a:xfrm>
                <a:off x="11196186" y="3673631"/>
                <a:ext cx="642720" cy="642720"/>
              </a:xfrm>
              <a:prstGeom prst="ellipse">
                <a:avLst/>
              </a:prstGeom>
              <a:solidFill>
                <a:srgbClr val="8989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6" name="Gráfico 195">
                <a:extLst>
                  <a:ext uri="{FF2B5EF4-FFF2-40B4-BE49-F238E27FC236}">
                    <a16:creationId xmlns:a16="http://schemas.microsoft.com/office/drawing/2014/main" id="{4DE4465A-2EC6-1544-9458-5AE61CB9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11213180" y="3696673"/>
                <a:ext cx="628017" cy="628017"/>
              </a:xfrm>
              <a:prstGeom prst="rect">
                <a:avLst/>
              </a:prstGeom>
            </p:spPr>
          </p:pic>
        </p:grpSp>
        <p:sp>
          <p:nvSpPr>
            <p:cNvPr id="198" name="Título 1">
              <a:extLst>
                <a:ext uri="{FF2B5EF4-FFF2-40B4-BE49-F238E27FC236}">
                  <a16:creationId xmlns:a16="http://schemas.microsoft.com/office/drawing/2014/main" id="{220C07B1-442C-D24A-88A2-7FF34DF03676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432244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Gestionados</a:t>
              </a:r>
            </a:p>
          </p:txBody>
        </p:sp>
      </p:grp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8" name="Imagen 207">
            <a:extLst>
              <a:ext uri="{FF2B5EF4-FFF2-40B4-BE49-F238E27FC236}">
                <a16:creationId xmlns:a16="http://schemas.microsoft.com/office/drawing/2014/main" id="{DF1CF36C-E80D-438E-AA9F-B34A01410F55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" y="17035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C558CCE-51FE-4AC1-98FC-FFA1DC2D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29" y="282292"/>
            <a:ext cx="90761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¿Por qué apostar por Nunsys?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84C1BD-7889-4DD6-A28D-F51C9430D26A}"/>
              </a:ext>
            </a:extLst>
          </p:cNvPr>
          <p:cNvSpPr/>
          <p:nvPr/>
        </p:nvSpPr>
        <p:spPr>
          <a:xfrm>
            <a:off x="1911575" y="1032632"/>
            <a:ext cx="10153574" cy="52200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Expertos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GeoSlab703 Lt BT Light" charset="0"/>
                <a:cs typeface="GeoSlab703 Lt BT Light" charset="0"/>
              </a:rPr>
              <a:t> 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Somos expertos en tecnologías empresariales de cualquier ámbito: Comunicaciones, Software, Sistemas e Industria.                                    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Única empresa de la Comunidad Valenciana que ha implantado una Smart City, con 14 verticales integrados en una Plataforma Smart City (entorno </a:t>
            </a:r>
            <a:r>
              <a:rPr lang="es-ES" sz="1400" dirty="0" err="1">
                <a:latin typeface="Myriad Pro" charset="0"/>
                <a:ea typeface="Myriad Pro" charset="0"/>
                <a:cs typeface="Myriad Pro" charset="0"/>
              </a:rPr>
              <a:t>Fiware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) entre ellos un sistema para la Gestión y control del Servicio de Recogida de Residuos.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Equipo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Contamos con un equipo de especialistas que sumados aportan una visión integral de la empresa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3º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Rentabilidad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Buscamos la entrega de valor a corto, calculando el impacto en ROI de cada decisión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4º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Cercanía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Apostamos por la cercanía y el trato directo.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b="1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821539" y="4741839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5" y="4870266"/>
            <a:ext cx="816864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1081865"/>
            <a:ext cx="816864" cy="813816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821539" y="359747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>
            <a:off x="821539" y="245311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/>
          <p:cNvSpPr/>
          <p:nvPr/>
        </p:nvSpPr>
        <p:spPr>
          <a:xfrm>
            <a:off x="821539" y="975350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254900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3674364"/>
            <a:ext cx="816864" cy="8138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54B4461-3FE7-424D-A1C5-A96D0A672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F8B0754-351A-4DD0-AF37-5DBE341B3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Resultado de imagen de rnb">
            <a:extLst>
              <a:ext uri="{FF2B5EF4-FFF2-40B4-BE49-F238E27FC236}">
                <a16:creationId xmlns:a16="http://schemas.microsoft.com/office/drawing/2014/main" id="{0F037AEB-25EE-43D2-9641-FA835FF0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05" y="4166715"/>
            <a:ext cx="1148848" cy="11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63" y="332715"/>
            <a:ext cx="95634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1. 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 a medida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74" name="Picture 2" descr="Resultado de imagen de srg global">
            <a:extLst>
              <a:ext uri="{FF2B5EF4-FFF2-40B4-BE49-F238E27FC236}">
                <a16:creationId xmlns:a16="http://schemas.microsoft.com/office/drawing/2014/main" id="{2E94775C-FDD2-40AC-B263-89FFDB24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65" y="1646647"/>
            <a:ext cx="1917174" cy="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ldcar">
            <a:extLst>
              <a:ext uri="{FF2B5EF4-FFF2-40B4-BE49-F238E27FC236}">
                <a16:creationId xmlns:a16="http://schemas.microsoft.com/office/drawing/2014/main" id="{23A6FCBF-3118-4937-AD8C-E43703C1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67" y="1649560"/>
            <a:ext cx="1409355" cy="7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tadler rail">
            <a:extLst>
              <a:ext uri="{FF2B5EF4-FFF2-40B4-BE49-F238E27FC236}">
                <a16:creationId xmlns:a16="http://schemas.microsoft.com/office/drawing/2014/main" id="{D7BDB5ED-12AB-4095-A83E-3BBE9EF5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09" y="2802364"/>
            <a:ext cx="1917174" cy="1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zumex">
            <a:extLst>
              <a:ext uri="{FF2B5EF4-FFF2-40B4-BE49-F238E27FC236}">
                <a16:creationId xmlns:a16="http://schemas.microsoft.com/office/drawing/2014/main" id="{1CF00C9A-D82B-42CD-B193-A428969D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32" y="3126545"/>
            <a:ext cx="1258795" cy="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hinojosa grupo">
            <a:extLst>
              <a:ext uri="{FF2B5EF4-FFF2-40B4-BE49-F238E27FC236}">
                <a16:creationId xmlns:a16="http://schemas.microsoft.com/office/drawing/2014/main" id="{E1C64644-B629-4BBC-AA54-B878613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39" y="4413605"/>
            <a:ext cx="2263941" cy="7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de northgate">
            <a:extLst>
              <a:ext uri="{FF2B5EF4-FFF2-40B4-BE49-F238E27FC236}">
                <a16:creationId xmlns:a16="http://schemas.microsoft.com/office/drawing/2014/main" id="{7CC2E9A1-373B-4AB2-8D9C-E6386CC8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89" y="3200192"/>
            <a:ext cx="1935609" cy="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de barcelo hotel group">
            <a:extLst>
              <a:ext uri="{FF2B5EF4-FFF2-40B4-BE49-F238E27FC236}">
                <a16:creationId xmlns:a16="http://schemas.microsoft.com/office/drawing/2014/main" id="{BC134A83-AA06-4042-B520-7DFDB3E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1" y="1478327"/>
            <a:ext cx="1004679" cy="10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706301-4DF7-469B-8929-CA6699173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7704" y="3170978"/>
            <a:ext cx="1573882" cy="537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933E4A-8751-4AE1-B759-7CB6733706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926" y="4411051"/>
            <a:ext cx="1768878" cy="737887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B50DEF37-C54F-4013-8455-78B966CF6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419" y="4075373"/>
            <a:ext cx="1924050" cy="154305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C404685-8D60-435F-85AB-839E52BE46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973" y="1520804"/>
            <a:ext cx="2009775" cy="1019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C1E4E66-081C-40E5-9B4B-044222E60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DC1B928-0BF8-4803-A10C-7B396011ACF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3D53FA0-992E-4B6A-81E1-E8408DE59056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(castellano) v2.1" id="{23613C43-5463-4757-B9CF-42423B874446}" vid="{E6C2EC38-EF46-453E-B154-73296EFA8A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3412</TotalTime>
  <Words>1617</Words>
  <Application>Microsoft Office PowerPoint</Application>
  <PresentationFormat>Panorámica</PresentationFormat>
  <Paragraphs>320</Paragraphs>
  <Slides>30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GeoSlab703 Lt BT Light</vt:lpstr>
      <vt:lpstr>GeoSlab703 Md BT Medium</vt:lpstr>
      <vt:lpstr>IBMPlexMono,  Courier New</vt:lpstr>
      <vt:lpstr>Myriad Pro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reto</vt:lpstr>
      <vt:lpstr>Próximos pasos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 Ortega | NUNSYS</dc:creator>
  <cp:lastModifiedBy>Jorge Capel | NUNSYS</cp:lastModifiedBy>
  <cp:revision>75</cp:revision>
  <dcterms:created xsi:type="dcterms:W3CDTF">2019-10-22T08:25:17Z</dcterms:created>
  <dcterms:modified xsi:type="dcterms:W3CDTF">2021-11-09T11:26:42Z</dcterms:modified>
</cp:coreProperties>
</file>